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81" r:id="rId5"/>
    <p:sldId id="260" r:id="rId6"/>
    <p:sldId id="268" r:id="rId7"/>
    <p:sldId id="262" r:id="rId8"/>
    <p:sldId id="265" r:id="rId9"/>
    <p:sldId id="266" r:id="rId10"/>
    <p:sldId id="279" r:id="rId11"/>
    <p:sldId id="280" r:id="rId12"/>
    <p:sldId id="263" r:id="rId13"/>
    <p:sldId id="282" r:id="rId14"/>
    <p:sldId id="275" r:id="rId15"/>
    <p:sldId id="277" r:id="rId16"/>
  </p:sldIdLst>
  <p:sldSz cx="12192000" cy="6858000"/>
  <p:notesSz cx="7103745" cy="10234295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封面与目录" id="{d200b158-ceea-4be4-9728-a6410ae9aa04}">
          <p14:sldIdLst>
            <p14:sldId id="257"/>
            <p14:sldId id="281"/>
          </p14:sldIdLst>
        </p14:section>
        <p14:section name="1.项目背景与目标" id="{1c2a46a3-6828-461d-bfda-56797edb704a}">
          <p14:sldIdLst>
            <p14:sldId id="268"/>
            <p14:sldId id="260"/>
          </p14:sldIdLst>
        </p14:section>
        <p14:section name="2.设计方案" id="{eac06891-7f6c-4995-ae58-3564d2e759b4}">
          <p14:sldIdLst>
            <p14:sldId id="262"/>
            <p14:sldId id="265"/>
            <p14:sldId id="266"/>
            <p14:sldId id="279"/>
            <p14:sldId id="280"/>
          </p14:sldIdLst>
        </p14:section>
        <p14:section name="3.创新与挑战" id="{089677f3-cd2b-4bb9-b9a5-77337569a8ba}">
          <p14:sldIdLst>
            <p14:sldId id="263"/>
            <p14:sldId id="282"/>
          </p14:sldIdLst>
        </p14:section>
        <p14:section name="4.应用场景" id="{ee02b55c-ecf7-4ec8-8099-5b4b8bf59963}">
          <p14:sldIdLst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346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2636953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214485" y="407162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4431030" y="1600200"/>
            <a:ext cx="6829425" cy="104711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sz="2800" b="0" i="0" u="none" strike="noStrike" kern="1200" cap="none" spc="0" normalizeH="0" baseline="0" noProof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436745" y="2700655"/>
            <a:ext cx="6829425" cy="104203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2636953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26885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239385" y="1599565"/>
            <a:ext cx="6038215" cy="179959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254490" y="362585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0000"/>
          </a:blip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3607435" y="981710"/>
            <a:ext cx="4982210" cy="1102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8"/>
            </p:custDataLst>
          </p:nvPr>
        </p:nvSpPr>
        <p:spPr>
          <a:xfrm>
            <a:off x="4104901" y="871398"/>
            <a:ext cx="3984116" cy="560984"/>
          </a:xfrm>
          <a:custGeom>
            <a:avLst/>
            <a:gdLst/>
            <a:ahLst/>
            <a:cxnLst/>
            <a:rect l="l" t="t" r="r" b="b"/>
            <a:pathLst>
              <a:path w="3984116" h="560984">
                <a:moveTo>
                  <a:pt x="780364" y="119329"/>
                </a:moveTo>
                <a:cubicBezTo>
                  <a:pt x="741044" y="119329"/>
                  <a:pt x="710183" y="133502"/>
                  <a:pt x="687781" y="161849"/>
                </a:cubicBezTo>
                <a:cubicBezTo>
                  <a:pt x="665378" y="190195"/>
                  <a:pt x="654176" y="229743"/>
                  <a:pt x="654176" y="280492"/>
                </a:cubicBezTo>
                <a:cubicBezTo>
                  <a:pt x="654176" y="331241"/>
                  <a:pt x="665378" y="370789"/>
                  <a:pt x="687781" y="399136"/>
                </a:cubicBezTo>
                <a:cubicBezTo>
                  <a:pt x="710183" y="427482"/>
                  <a:pt x="741044" y="441655"/>
                  <a:pt x="780364" y="441655"/>
                </a:cubicBezTo>
                <a:cubicBezTo>
                  <a:pt x="819683" y="441655"/>
                  <a:pt x="850544" y="427482"/>
                  <a:pt x="872947" y="399136"/>
                </a:cubicBezTo>
                <a:cubicBezTo>
                  <a:pt x="895349" y="370789"/>
                  <a:pt x="906551" y="331241"/>
                  <a:pt x="906551" y="280492"/>
                </a:cubicBezTo>
                <a:cubicBezTo>
                  <a:pt x="906551" y="229743"/>
                  <a:pt x="895349" y="190195"/>
                  <a:pt x="872947" y="161849"/>
                </a:cubicBezTo>
                <a:cubicBezTo>
                  <a:pt x="850544" y="133502"/>
                  <a:pt x="819683" y="119329"/>
                  <a:pt x="780364" y="119329"/>
                </a:cubicBezTo>
                <a:close/>
                <a:moveTo>
                  <a:pt x="3086023" y="9601"/>
                </a:moveTo>
                <a:lnTo>
                  <a:pt x="3511219" y="9601"/>
                </a:lnTo>
                <a:lnTo>
                  <a:pt x="3511219" y="128930"/>
                </a:lnTo>
                <a:lnTo>
                  <a:pt x="3362400" y="128930"/>
                </a:lnTo>
                <a:lnTo>
                  <a:pt x="3362400" y="551383"/>
                </a:lnTo>
                <a:lnTo>
                  <a:pt x="3234842" y="551383"/>
                </a:lnTo>
                <a:lnTo>
                  <a:pt x="3234842" y="128930"/>
                </a:lnTo>
                <a:lnTo>
                  <a:pt x="3086023" y="128930"/>
                </a:lnTo>
                <a:close/>
                <a:moveTo>
                  <a:pt x="2567787" y="9601"/>
                </a:moveTo>
                <a:lnTo>
                  <a:pt x="2684373" y="9601"/>
                </a:lnTo>
                <a:lnTo>
                  <a:pt x="2892170" y="316840"/>
                </a:lnTo>
                <a:lnTo>
                  <a:pt x="2896285" y="316840"/>
                </a:lnTo>
                <a:lnTo>
                  <a:pt x="2896285" y="9601"/>
                </a:lnTo>
                <a:lnTo>
                  <a:pt x="3023844" y="9601"/>
                </a:lnTo>
                <a:lnTo>
                  <a:pt x="3023844" y="551383"/>
                </a:lnTo>
                <a:lnTo>
                  <a:pt x="2914116" y="551383"/>
                </a:lnTo>
                <a:lnTo>
                  <a:pt x="2699461" y="244145"/>
                </a:lnTo>
                <a:lnTo>
                  <a:pt x="2695346" y="244145"/>
                </a:lnTo>
                <a:lnTo>
                  <a:pt x="2695346" y="551383"/>
                </a:lnTo>
                <a:lnTo>
                  <a:pt x="2567787" y="551383"/>
                </a:lnTo>
                <a:close/>
                <a:moveTo>
                  <a:pt x="2120112" y="9601"/>
                </a:moveTo>
                <a:lnTo>
                  <a:pt x="2488387" y="9601"/>
                </a:lnTo>
                <a:lnTo>
                  <a:pt x="2488387" y="124816"/>
                </a:lnTo>
                <a:lnTo>
                  <a:pt x="2247670" y="124816"/>
                </a:lnTo>
                <a:lnTo>
                  <a:pt x="2247670" y="219456"/>
                </a:lnTo>
                <a:lnTo>
                  <a:pt x="2475356" y="219456"/>
                </a:lnTo>
                <a:lnTo>
                  <a:pt x="2475356" y="334670"/>
                </a:lnTo>
                <a:lnTo>
                  <a:pt x="2247670" y="334670"/>
                </a:lnTo>
                <a:lnTo>
                  <a:pt x="2247670" y="436169"/>
                </a:lnTo>
                <a:lnTo>
                  <a:pt x="2496616" y="436169"/>
                </a:lnTo>
                <a:lnTo>
                  <a:pt x="2496616" y="551383"/>
                </a:lnTo>
                <a:lnTo>
                  <a:pt x="2120112" y="551383"/>
                </a:lnTo>
                <a:close/>
                <a:moveTo>
                  <a:pt x="1628698" y="9601"/>
                </a:moveTo>
                <a:lnTo>
                  <a:pt x="2053894" y="9601"/>
                </a:lnTo>
                <a:lnTo>
                  <a:pt x="2053894" y="128930"/>
                </a:lnTo>
                <a:lnTo>
                  <a:pt x="1905075" y="128930"/>
                </a:lnTo>
                <a:lnTo>
                  <a:pt x="1905075" y="551383"/>
                </a:lnTo>
                <a:lnTo>
                  <a:pt x="1777517" y="551383"/>
                </a:lnTo>
                <a:lnTo>
                  <a:pt x="1777517" y="128930"/>
                </a:lnTo>
                <a:lnTo>
                  <a:pt x="1628698" y="128930"/>
                </a:lnTo>
                <a:close/>
                <a:moveTo>
                  <a:pt x="1110462" y="9601"/>
                </a:moveTo>
                <a:lnTo>
                  <a:pt x="1227048" y="9601"/>
                </a:lnTo>
                <a:lnTo>
                  <a:pt x="1434845" y="316840"/>
                </a:lnTo>
                <a:lnTo>
                  <a:pt x="1438960" y="316840"/>
                </a:lnTo>
                <a:lnTo>
                  <a:pt x="1438960" y="9601"/>
                </a:lnTo>
                <a:lnTo>
                  <a:pt x="1566519" y="9601"/>
                </a:lnTo>
                <a:lnTo>
                  <a:pt x="1566519" y="551383"/>
                </a:lnTo>
                <a:lnTo>
                  <a:pt x="1456791" y="551383"/>
                </a:lnTo>
                <a:lnTo>
                  <a:pt x="1242135" y="244145"/>
                </a:lnTo>
                <a:lnTo>
                  <a:pt x="1238021" y="244145"/>
                </a:lnTo>
                <a:lnTo>
                  <a:pt x="1238021" y="551383"/>
                </a:lnTo>
                <a:lnTo>
                  <a:pt x="1110462" y="551383"/>
                </a:lnTo>
                <a:close/>
                <a:moveTo>
                  <a:pt x="3773576" y="0"/>
                </a:moveTo>
                <a:cubicBezTo>
                  <a:pt x="3871417" y="0"/>
                  <a:pt x="3941597" y="43891"/>
                  <a:pt x="3984116" y="131674"/>
                </a:cubicBezTo>
                <a:lnTo>
                  <a:pt x="3874388" y="182423"/>
                </a:lnTo>
                <a:cubicBezTo>
                  <a:pt x="3862959" y="158191"/>
                  <a:pt x="3849014" y="140932"/>
                  <a:pt x="3832555" y="130645"/>
                </a:cubicBezTo>
                <a:cubicBezTo>
                  <a:pt x="3816095" y="120358"/>
                  <a:pt x="3795979" y="115214"/>
                  <a:pt x="3772204" y="115214"/>
                </a:cubicBezTo>
                <a:cubicBezTo>
                  <a:pt x="3750716" y="115214"/>
                  <a:pt x="3732542" y="119901"/>
                  <a:pt x="3717683" y="129273"/>
                </a:cubicBezTo>
                <a:cubicBezTo>
                  <a:pt x="3702824" y="138646"/>
                  <a:pt x="3695395" y="150419"/>
                  <a:pt x="3695395" y="164592"/>
                </a:cubicBezTo>
                <a:cubicBezTo>
                  <a:pt x="3695395" y="174193"/>
                  <a:pt x="3698252" y="182080"/>
                  <a:pt x="3703967" y="188252"/>
                </a:cubicBezTo>
                <a:cubicBezTo>
                  <a:pt x="3709682" y="194424"/>
                  <a:pt x="3719626" y="200482"/>
                  <a:pt x="3733799" y="206426"/>
                </a:cubicBezTo>
                <a:cubicBezTo>
                  <a:pt x="3747973" y="212369"/>
                  <a:pt x="3769004" y="218999"/>
                  <a:pt x="3796893" y="226314"/>
                </a:cubicBezTo>
                <a:cubicBezTo>
                  <a:pt x="3833012" y="235458"/>
                  <a:pt x="3863416" y="245173"/>
                  <a:pt x="3888104" y="255460"/>
                </a:cubicBezTo>
                <a:cubicBezTo>
                  <a:pt x="3912793" y="265747"/>
                  <a:pt x="3934510" y="281864"/>
                  <a:pt x="3953255" y="303809"/>
                </a:cubicBezTo>
                <a:cubicBezTo>
                  <a:pt x="3972001" y="325755"/>
                  <a:pt x="3981373" y="355016"/>
                  <a:pt x="3981373" y="391592"/>
                </a:cubicBezTo>
                <a:cubicBezTo>
                  <a:pt x="3981373" y="425425"/>
                  <a:pt x="3972230" y="455143"/>
                  <a:pt x="3953941" y="480746"/>
                </a:cubicBezTo>
                <a:cubicBezTo>
                  <a:pt x="3935653" y="506349"/>
                  <a:pt x="3910164" y="526123"/>
                  <a:pt x="3877475" y="540067"/>
                </a:cubicBezTo>
                <a:cubicBezTo>
                  <a:pt x="3844785" y="554012"/>
                  <a:pt x="3807409" y="560984"/>
                  <a:pt x="3765346" y="560984"/>
                </a:cubicBezTo>
                <a:cubicBezTo>
                  <a:pt x="3713683" y="560984"/>
                  <a:pt x="3668763" y="548526"/>
                  <a:pt x="3630586" y="523608"/>
                </a:cubicBezTo>
                <a:cubicBezTo>
                  <a:pt x="3592410" y="498691"/>
                  <a:pt x="3564178" y="465658"/>
                  <a:pt x="3545890" y="424510"/>
                </a:cubicBezTo>
                <a:lnTo>
                  <a:pt x="3656304" y="374447"/>
                </a:lnTo>
                <a:cubicBezTo>
                  <a:pt x="3665448" y="398221"/>
                  <a:pt x="3679621" y="416052"/>
                  <a:pt x="3698824" y="427939"/>
                </a:cubicBezTo>
                <a:cubicBezTo>
                  <a:pt x="3718026" y="439826"/>
                  <a:pt x="3740429" y="445770"/>
                  <a:pt x="3766032" y="445770"/>
                </a:cubicBezTo>
                <a:cubicBezTo>
                  <a:pt x="3792092" y="445770"/>
                  <a:pt x="3812781" y="441541"/>
                  <a:pt x="3828097" y="433083"/>
                </a:cubicBezTo>
                <a:cubicBezTo>
                  <a:pt x="3843413" y="424624"/>
                  <a:pt x="3851071" y="413080"/>
                  <a:pt x="3851071" y="398450"/>
                </a:cubicBezTo>
                <a:cubicBezTo>
                  <a:pt x="3851071" y="388391"/>
                  <a:pt x="3848328" y="379933"/>
                  <a:pt x="3842841" y="373075"/>
                </a:cubicBezTo>
                <a:cubicBezTo>
                  <a:pt x="3837355" y="366217"/>
                  <a:pt x="3827411" y="359702"/>
                  <a:pt x="3813009" y="353530"/>
                </a:cubicBezTo>
                <a:cubicBezTo>
                  <a:pt x="3798608" y="347358"/>
                  <a:pt x="3777691" y="340614"/>
                  <a:pt x="3750258" y="333299"/>
                </a:cubicBezTo>
                <a:cubicBezTo>
                  <a:pt x="3713225" y="323240"/>
                  <a:pt x="3682479" y="313068"/>
                  <a:pt x="3658018" y="302781"/>
                </a:cubicBezTo>
                <a:cubicBezTo>
                  <a:pt x="3633558" y="292494"/>
                  <a:pt x="3611956" y="276263"/>
                  <a:pt x="3593210" y="254089"/>
                </a:cubicBezTo>
                <a:cubicBezTo>
                  <a:pt x="3574465" y="231915"/>
                  <a:pt x="3565092" y="202768"/>
                  <a:pt x="3565092" y="166649"/>
                </a:cubicBezTo>
                <a:cubicBezTo>
                  <a:pt x="3565092" y="134645"/>
                  <a:pt x="3574351" y="105956"/>
                  <a:pt x="3592868" y="80581"/>
                </a:cubicBezTo>
                <a:cubicBezTo>
                  <a:pt x="3611384" y="55207"/>
                  <a:pt x="3636530" y="35433"/>
                  <a:pt x="3668305" y="21260"/>
                </a:cubicBezTo>
                <a:cubicBezTo>
                  <a:pt x="3700081" y="7086"/>
                  <a:pt x="3735171" y="0"/>
                  <a:pt x="3773576" y="0"/>
                </a:cubicBezTo>
                <a:close/>
                <a:moveTo>
                  <a:pt x="780364" y="0"/>
                </a:moveTo>
                <a:cubicBezTo>
                  <a:pt x="832942" y="0"/>
                  <a:pt x="878433" y="11201"/>
                  <a:pt x="916838" y="33604"/>
                </a:cubicBezTo>
                <a:cubicBezTo>
                  <a:pt x="955243" y="56007"/>
                  <a:pt x="984846" y="88239"/>
                  <a:pt x="1005649" y="130302"/>
                </a:cubicBezTo>
                <a:cubicBezTo>
                  <a:pt x="1026451" y="172364"/>
                  <a:pt x="1036853" y="222428"/>
                  <a:pt x="1036853" y="280492"/>
                </a:cubicBezTo>
                <a:cubicBezTo>
                  <a:pt x="1036853" y="338557"/>
                  <a:pt x="1026451" y="388620"/>
                  <a:pt x="1005649" y="430682"/>
                </a:cubicBezTo>
                <a:cubicBezTo>
                  <a:pt x="984846" y="472745"/>
                  <a:pt x="955243" y="504977"/>
                  <a:pt x="916838" y="527380"/>
                </a:cubicBezTo>
                <a:cubicBezTo>
                  <a:pt x="878433" y="549783"/>
                  <a:pt x="832942" y="560984"/>
                  <a:pt x="780364" y="560984"/>
                </a:cubicBezTo>
                <a:cubicBezTo>
                  <a:pt x="727786" y="560984"/>
                  <a:pt x="682294" y="549783"/>
                  <a:pt x="643889" y="527380"/>
                </a:cubicBezTo>
                <a:cubicBezTo>
                  <a:pt x="605485" y="504977"/>
                  <a:pt x="575881" y="472745"/>
                  <a:pt x="555078" y="430682"/>
                </a:cubicBezTo>
                <a:cubicBezTo>
                  <a:pt x="534276" y="388620"/>
                  <a:pt x="523874" y="338557"/>
                  <a:pt x="523874" y="280492"/>
                </a:cubicBezTo>
                <a:cubicBezTo>
                  <a:pt x="523874" y="222428"/>
                  <a:pt x="534276" y="172364"/>
                  <a:pt x="555078" y="130302"/>
                </a:cubicBezTo>
                <a:cubicBezTo>
                  <a:pt x="575881" y="88239"/>
                  <a:pt x="605485" y="56007"/>
                  <a:pt x="643889" y="33604"/>
                </a:cubicBezTo>
                <a:cubicBezTo>
                  <a:pt x="682294" y="11201"/>
                  <a:pt x="727786" y="0"/>
                  <a:pt x="780364" y="0"/>
                </a:cubicBezTo>
                <a:close/>
                <a:moveTo>
                  <a:pt x="266090" y="0"/>
                </a:moveTo>
                <a:cubicBezTo>
                  <a:pt x="359816" y="0"/>
                  <a:pt x="428396" y="45948"/>
                  <a:pt x="471830" y="137846"/>
                </a:cubicBezTo>
                <a:lnTo>
                  <a:pt x="358673" y="187223"/>
                </a:lnTo>
                <a:cubicBezTo>
                  <a:pt x="349072" y="164821"/>
                  <a:pt x="335698" y="147904"/>
                  <a:pt x="318553" y="136474"/>
                </a:cubicBezTo>
                <a:cubicBezTo>
                  <a:pt x="301408" y="125044"/>
                  <a:pt x="281406" y="119329"/>
                  <a:pt x="258546" y="119329"/>
                </a:cubicBezTo>
                <a:cubicBezTo>
                  <a:pt x="233857" y="119329"/>
                  <a:pt x="211797" y="125844"/>
                  <a:pt x="192366" y="138874"/>
                </a:cubicBezTo>
                <a:cubicBezTo>
                  <a:pt x="172935" y="151905"/>
                  <a:pt x="157848" y="170421"/>
                  <a:pt x="147103" y="194424"/>
                </a:cubicBezTo>
                <a:cubicBezTo>
                  <a:pt x="136359" y="218427"/>
                  <a:pt x="130987" y="246202"/>
                  <a:pt x="130987" y="277749"/>
                </a:cubicBezTo>
                <a:cubicBezTo>
                  <a:pt x="130987" y="310667"/>
                  <a:pt x="136359" y="339471"/>
                  <a:pt x="147103" y="364160"/>
                </a:cubicBezTo>
                <a:cubicBezTo>
                  <a:pt x="157848" y="388849"/>
                  <a:pt x="172935" y="407937"/>
                  <a:pt x="192366" y="421424"/>
                </a:cubicBezTo>
                <a:cubicBezTo>
                  <a:pt x="211797" y="434911"/>
                  <a:pt x="233857" y="441655"/>
                  <a:pt x="258546" y="441655"/>
                </a:cubicBezTo>
                <a:cubicBezTo>
                  <a:pt x="301980" y="441655"/>
                  <a:pt x="335813" y="419024"/>
                  <a:pt x="360044" y="373761"/>
                </a:cubicBezTo>
                <a:lnTo>
                  <a:pt x="473201" y="423139"/>
                </a:lnTo>
                <a:cubicBezTo>
                  <a:pt x="452627" y="467487"/>
                  <a:pt x="423938" y="501548"/>
                  <a:pt x="387133" y="525323"/>
                </a:cubicBezTo>
                <a:cubicBezTo>
                  <a:pt x="350329" y="549097"/>
                  <a:pt x="307695" y="560984"/>
                  <a:pt x="259232" y="560984"/>
                </a:cubicBezTo>
                <a:cubicBezTo>
                  <a:pt x="208940" y="560984"/>
                  <a:pt x="164134" y="549211"/>
                  <a:pt x="124815" y="525666"/>
                </a:cubicBezTo>
                <a:cubicBezTo>
                  <a:pt x="85496" y="502120"/>
                  <a:pt x="54864" y="468859"/>
                  <a:pt x="32918" y="425882"/>
                </a:cubicBezTo>
                <a:cubicBezTo>
                  <a:pt x="10972" y="382905"/>
                  <a:pt x="0" y="333527"/>
                  <a:pt x="0" y="277749"/>
                </a:cubicBezTo>
                <a:cubicBezTo>
                  <a:pt x="0" y="222885"/>
                  <a:pt x="11087" y="174422"/>
                  <a:pt x="33261" y="132359"/>
                </a:cubicBezTo>
                <a:cubicBezTo>
                  <a:pt x="55435" y="90297"/>
                  <a:pt x="86753" y="57721"/>
                  <a:pt x="127215" y="34633"/>
                </a:cubicBezTo>
                <a:cubicBezTo>
                  <a:pt x="167677" y="11544"/>
                  <a:pt x="213969" y="0"/>
                  <a:pt x="266090" y="0"/>
                </a:cubicBezTo>
                <a:close/>
              </a:path>
            </a:pathLst>
          </a:custGeom>
          <a:noFill/>
          <a:ln w="19050">
            <a:gradFill>
              <a:gsLst>
                <a:gs pos="2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162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-228600" algn="ctr" fontAlgn="ctr">
              <a:spcBef>
                <a:spcPts val="1200"/>
              </a:spcBef>
            </a:pPr>
            <a:endParaRPr lang="zh-CN" altLang="en-US" sz="540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35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ea typeface="+mj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文本框 6" descr="VCG2112636953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 bwMode="auto">
          <a:xfrm>
            <a:off x="0" y="1905"/>
            <a:ext cx="12192000" cy="6856095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80025" y="1991762"/>
            <a:ext cx="5918835" cy="92098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9000" b="0" i="0" u="none" strike="noStrike" kern="1200" cap="none" spc="0" normalizeH="0" baseline="0" noProof="1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7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buClrTx/>
              <a:buSzTx/>
              <a:buFontTx/>
            </a:pPr>
            <a:r>
              <a:rPr>
                <a:sym typeface="+mn-ea"/>
              </a:rPr>
              <a:t>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80025" y="2912745"/>
            <a:ext cx="5918835" cy="183515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4.jpeg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VCG21126369532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3000"/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+mj-lt"/>
          <a:ea typeface="+mj-lt"/>
          <a:cs typeface="+mj-lt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noProof="1">
          <a:ln>
            <a:noFill/>
            <a:prstDash val="sysDot"/>
          </a:ln>
          <a:solidFill>
            <a:srgbClr val="FFFFFF"/>
          </a:solidFill>
          <a:uFillTx/>
          <a:latin typeface="+mn-lt"/>
          <a:ea typeface="+mn-lt"/>
          <a:cs typeface="MiSans Normal" panose="00000500000000000000" charset="-122"/>
          <a:sym typeface="+mn-ea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hyperlink" Target="https://github.com/AVALorrie37/OpenRamp" TargetMode="External"/><Relationship Id="rId1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image" Target="../media/image17.jpe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tags" Target="../tags/tag29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07.xml"/><Relationship Id="rId5" Type="http://schemas.openxmlformats.org/officeDocument/2006/relationships/image" Target="../media/image19.png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image" Target="../media/image18.png"/><Relationship Id="rId1" Type="http://schemas.openxmlformats.org/officeDocument/2006/relationships/tags" Target="../tags/tag30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image" Target="../media/image21.png"/><Relationship Id="rId5" Type="http://schemas.openxmlformats.org/officeDocument/2006/relationships/tags" Target="../tags/tag311.xml"/><Relationship Id="rId4" Type="http://schemas.openxmlformats.org/officeDocument/2006/relationships/image" Target="../media/image20.png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342.xml"/><Relationship Id="rId36" Type="http://schemas.openxmlformats.org/officeDocument/2006/relationships/tags" Target="../tags/tag341.xml"/><Relationship Id="rId35" Type="http://schemas.openxmlformats.org/officeDocument/2006/relationships/tags" Target="../tags/tag340.xml"/><Relationship Id="rId34" Type="http://schemas.openxmlformats.org/officeDocument/2006/relationships/tags" Target="../tags/tag339.xml"/><Relationship Id="rId33" Type="http://schemas.openxmlformats.org/officeDocument/2006/relationships/tags" Target="../tags/tag338.xml"/><Relationship Id="rId32" Type="http://schemas.openxmlformats.org/officeDocument/2006/relationships/tags" Target="../tags/tag337.xml"/><Relationship Id="rId31" Type="http://schemas.openxmlformats.org/officeDocument/2006/relationships/tags" Target="../tags/tag336.xml"/><Relationship Id="rId30" Type="http://schemas.openxmlformats.org/officeDocument/2006/relationships/tags" Target="../tags/tag335.xml"/><Relationship Id="rId3" Type="http://schemas.openxmlformats.org/officeDocument/2006/relationships/tags" Target="../tags/tag310.xml"/><Relationship Id="rId29" Type="http://schemas.openxmlformats.org/officeDocument/2006/relationships/tags" Target="../tags/tag334.xml"/><Relationship Id="rId28" Type="http://schemas.openxmlformats.org/officeDocument/2006/relationships/tags" Target="../tags/tag333.xml"/><Relationship Id="rId27" Type="http://schemas.openxmlformats.org/officeDocument/2006/relationships/tags" Target="../tags/tag332.xml"/><Relationship Id="rId26" Type="http://schemas.openxmlformats.org/officeDocument/2006/relationships/tags" Target="../tags/tag331.xml"/><Relationship Id="rId25" Type="http://schemas.openxmlformats.org/officeDocument/2006/relationships/tags" Target="../tags/tag330.xml"/><Relationship Id="rId24" Type="http://schemas.openxmlformats.org/officeDocument/2006/relationships/tags" Target="../tags/tag329.xml"/><Relationship Id="rId23" Type="http://schemas.openxmlformats.org/officeDocument/2006/relationships/tags" Target="../tags/tag328.xml"/><Relationship Id="rId22" Type="http://schemas.openxmlformats.org/officeDocument/2006/relationships/tags" Target="../tags/tag327.xml"/><Relationship Id="rId21" Type="http://schemas.openxmlformats.org/officeDocument/2006/relationships/tags" Target="../tags/tag326.xml"/><Relationship Id="rId20" Type="http://schemas.openxmlformats.org/officeDocument/2006/relationships/tags" Target="../tags/tag325.xml"/><Relationship Id="rId2" Type="http://schemas.openxmlformats.org/officeDocument/2006/relationships/tags" Target="../tags/tag309.xml"/><Relationship Id="rId19" Type="http://schemas.openxmlformats.org/officeDocument/2006/relationships/tags" Target="../tags/tag324.xml"/><Relationship Id="rId18" Type="http://schemas.openxmlformats.org/officeDocument/2006/relationships/tags" Target="../tags/tag323.xml"/><Relationship Id="rId17" Type="http://schemas.openxmlformats.org/officeDocument/2006/relationships/tags" Target="../tags/tag322.xml"/><Relationship Id="rId16" Type="http://schemas.openxmlformats.org/officeDocument/2006/relationships/tags" Target="../tags/tag321.xml"/><Relationship Id="rId15" Type="http://schemas.openxmlformats.org/officeDocument/2006/relationships/tags" Target="../tags/tag320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tags" Target="../tags/tag30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45.xml"/><Relationship Id="rId3" Type="http://schemas.openxmlformats.org/officeDocument/2006/relationships/hyperlink" Target="https://github.com/AVALorrie37/OpenRamp" TargetMode="External"/><Relationship Id="rId2" Type="http://schemas.openxmlformats.org/officeDocument/2006/relationships/tags" Target="../tags/tag344.xml"/><Relationship Id="rId1" Type="http://schemas.openxmlformats.org/officeDocument/2006/relationships/tags" Target="../tags/tag3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../media/image6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112.xml"/><Relationship Id="rId42" Type="http://schemas.openxmlformats.org/officeDocument/2006/relationships/tags" Target="../tags/tag111.xml"/><Relationship Id="rId41" Type="http://schemas.openxmlformats.org/officeDocument/2006/relationships/tags" Target="../tags/tag110.xml"/><Relationship Id="rId40" Type="http://schemas.openxmlformats.org/officeDocument/2006/relationships/tags" Target="../tags/tag109.xml"/><Relationship Id="rId4" Type="http://schemas.openxmlformats.org/officeDocument/2006/relationships/tags" Target="../tags/tag78.xml"/><Relationship Id="rId39" Type="http://schemas.openxmlformats.org/officeDocument/2006/relationships/tags" Target="../tags/tag108.xml"/><Relationship Id="rId38" Type="http://schemas.openxmlformats.org/officeDocument/2006/relationships/tags" Target="../tags/tag107.xml"/><Relationship Id="rId37" Type="http://schemas.openxmlformats.org/officeDocument/2006/relationships/tags" Target="../tags/tag106.xml"/><Relationship Id="rId36" Type="http://schemas.openxmlformats.org/officeDocument/2006/relationships/tags" Target="../tags/tag105.xml"/><Relationship Id="rId35" Type="http://schemas.openxmlformats.org/officeDocument/2006/relationships/image" Target="../media/image10.png"/><Relationship Id="rId34" Type="http://schemas.openxmlformats.org/officeDocument/2006/relationships/tags" Target="../tags/tag104.xml"/><Relationship Id="rId33" Type="http://schemas.openxmlformats.org/officeDocument/2006/relationships/tags" Target="../tags/tag103.xml"/><Relationship Id="rId32" Type="http://schemas.openxmlformats.org/officeDocument/2006/relationships/tags" Target="../tags/tag102.xml"/><Relationship Id="rId31" Type="http://schemas.openxmlformats.org/officeDocument/2006/relationships/tags" Target="../tags/tag101.xml"/><Relationship Id="rId30" Type="http://schemas.openxmlformats.org/officeDocument/2006/relationships/tags" Target="../tags/tag100.xml"/><Relationship Id="rId3" Type="http://schemas.openxmlformats.org/officeDocument/2006/relationships/tags" Target="../tags/tag77.xml"/><Relationship Id="rId29" Type="http://schemas.openxmlformats.org/officeDocument/2006/relationships/tags" Target="../tags/tag99.xml"/><Relationship Id="rId28" Type="http://schemas.openxmlformats.org/officeDocument/2006/relationships/tags" Target="../tags/tag98.xml"/><Relationship Id="rId27" Type="http://schemas.openxmlformats.org/officeDocument/2006/relationships/tags" Target="../tags/tag97.xml"/><Relationship Id="rId26" Type="http://schemas.microsoft.com/office/2007/relationships/hdphoto" Target="../media/image9.png"/><Relationship Id="rId25" Type="http://schemas.openxmlformats.org/officeDocument/2006/relationships/image" Target="../media/image8.png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6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image" Target="../media/image7.png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44.xml"/><Relationship Id="rId3" Type="http://schemas.openxmlformats.org/officeDocument/2006/relationships/image" Target="../media/image13.jpeg"/><Relationship Id="rId29" Type="http://schemas.openxmlformats.org/officeDocument/2006/relationships/tags" Target="../tags/tag143.xml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7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microsoft.com/office/2007/relationships/hdphoto" Target="../media/image9.png"/><Relationship Id="rId3" Type="http://schemas.openxmlformats.org/officeDocument/2006/relationships/image" Target="../media/image8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image" Target="../media/image15.png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6.xml"/><Relationship Id="rId19" Type="http://schemas.openxmlformats.org/officeDocument/2006/relationships/image" Target="../media/image14.png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9" Type="http://schemas.openxmlformats.org/officeDocument/2006/relationships/tags" Target="../tags/tag216.xml"/><Relationship Id="rId38" Type="http://schemas.openxmlformats.org/officeDocument/2006/relationships/tags" Target="../tags/tag215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1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0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220.xml"/><Relationship Id="rId39" Type="http://schemas.openxmlformats.org/officeDocument/2006/relationships/tags" Target="../tags/tag254.xml"/><Relationship Id="rId38" Type="http://schemas.openxmlformats.org/officeDocument/2006/relationships/tags" Target="../tags/tag253.xml"/><Relationship Id="rId37" Type="http://schemas.openxmlformats.org/officeDocument/2006/relationships/tags" Target="../tags/tag252.xml"/><Relationship Id="rId36" Type="http://schemas.openxmlformats.org/officeDocument/2006/relationships/tags" Target="../tags/tag251.xml"/><Relationship Id="rId35" Type="http://schemas.openxmlformats.org/officeDocument/2006/relationships/tags" Target="../tags/tag250.xml"/><Relationship Id="rId34" Type="http://schemas.openxmlformats.org/officeDocument/2006/relationships/tags" Target="../tags/tag249.xml"/><Relationship Id="rId33" Type="http://schemas.openxmlformats.org/officeDocument/2006/relationships/tags" Target="../tags/tag248.xml"/><Relationship Id="rId32" Type="http://schemas.openxmlformats.org/officeDocument/2006/relationships/tags" Target="../tags/tag247.xml"/><Relationship Id="rId31" Type="http://schemas.openxmlformats.org/officeDocument/2006/relationships/tags" Target="../tags/tag246.xml"/><Relationship Id="rId30" Type="http://schemas.openxmlformats.org/officeDocument/2006/relationships/tags" Target="../tags/tag245.xml"/><Relationship Id="rId3" Type="http://schemas.openxmlformats.org/officeDocument/2006/relationships/tags" Target="../tags/tag219.xml"/><Relationship Id="rId29" Type="http://schemas.openxmlformats.org/officeDocument/2006/relationships/tags" Target="../tags/tag244.xml"/><Relationship Id="rId28" Type="http://schemas.openxmlformats.org/officeDocument/2006/relationships/tags" Target="../tags/tag243.xml"/><Relationship Id="rId27" Type="http://schemas.openxmlformats.org/officeDocument/2006/relationships/tags" Target="../tags/tag242.xml"/><Relationship Id="rId26" Type="http://schemas.openxmlformats.org/officeDocument/2006/relationships/tags" Target="../tags/tag241.xml"/><Relationship Id="rId25" Type="http://schemas.openxmlformats.org/officeDocument/2006/relationships/tags" Target="../tags/tag240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18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258.xml"/><Relationship Id="rId39" Type="http://schemas.openxmlformats.org/officeDocument/2006/relationships/tags" Target="../tags/tag292.xml"/><Relationship Id="rId38" Type="http://schemas.openxmlformats.org/officeDocument/2006/relationships/tags" Target="../tags/tag291.xml"/><Relationship Id="rId37" Type="http://schemas.openxmlformats.org/officeDocument/2006/relationships/tags" Target="../tags/tag290.xml"/><Relationship Id="rId36" Type="http://schemas.openxmlformats.org/officeDocument/2006/relationships/tags" Target="../tags/tag289.xml"/><Relationship Id="rId35" Type="http://schemas.openxmlformats.org/officeDocument/2006/relationships/tags" Target="../tags/tag288.xml"/><Relationship Id="rId34" Type="http://schemas.openxmlformats.org/officeDocument/2006/relationships/tags" Target="../tags/tag287.xml"/><Relationship Id="rId33" Type="http://schemas.openxmlformats.org/officeDocument/2006/relationships/tags" Target="../tags/tag286.xml"/><Relationship Id="rId32" Type="http://schemas.openxmlformats.org/officeDocument/2006/relationships/tags" Target="../tags/tag285.xml"/><Relationship Id="rId31" Type="http://schemas.openxmlformats.org/officeDocument/2006/relationships/tags" Target="../tags/tag284.xml"/><Relationship Id="rId30" Type="http://schemas.openxmlformats.org/officeDocument/2006/relationships/tags" Target="../tags/tag283.xml"/><Relationship Id="rId3" Type="http://schemas.openxmlformats.org/officeDocument/2006/relationships/tags" Target="../tags/tag257.xml"/><Relationship Id="rId29" Type="http://schemas.openxmlformats.org/officeDocument/2006/relationships/tags" Target="../tags/tag282.xml"/><Relationship Id="rId28" Type="http://schemas.openxmlformats.org/officeDocument/2006/relationships/tags" Target="../tags/tag281.xml"/><Relationship Id="rId27" Type="http://schemas.openxmlformats.org/officeDocument/2006/relationships/tags" Target="../tags/tag280.xml"/><Relationship Id="rId26" Type="http://schemas.openxmlformats.org/officeDocument/2006/relationships/tags" Target="../tags/tag279.xml"/><Relationship Id="rId25" Type="http://schemas.openxmlformats.org/officeDocument/2006/relationships/tags" Target="../tags/tag278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6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9666605" y="3307080"/>
            <a:ext cx="1722120" cy="476250"/>
          </a:xfrm>
          <a:prstGeom prst="roundRect">
            <a:avLst>
              <a:gd name="adj" fmla="val 23313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sz="1000">
                <a:sym typeface="+mn-ea"/>
              </a:rPr>
              <a:t>队伍名：</a:t>
            </a:r>
            <a:r>
              <a:rPr lang="en-US" altLang="zh-CN" sz="1000">
                <a:sym typeface="+mn-ea"/>
              </a:rPr>
              <a:t>FortunaAtoms</a:t>
            </a:r>
            <a:r>
              <a:rPr lang="zh-CN" altLang="en-US" sz="1000"/>
              <a:t>仓库：</a:t>
            </a:r>
            <a:r>
              <a:rPr lang="en-US" altLang="zh-CN" sz="1000"/>
              <a:t>OpenRamp </a:t>
            </a:r>
            <a:r>
              <a:rPr sz="800">
                <a:solidFill>
                  <a:schemeClr val="tx1"/>
                </a:solidFill>
                <a:hlinkClick r:id="rId2" tooltip="" action="ppaction://hlinkfile"/>
              </a:rPr>
              <a:t>👆</a:t>
            </a:r>
            <a:endParaRPr sz="800">
              <a:solidFill>
                <a:schemeClr val="tx1"/>
              </a:solidFill>
              <a:hlinkClick r:id="rId2" tooltip="" action="ppaction://hlinkfile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>
          <a:xfrm>
            <a:off x="4688205" y="2470785"/>
            <a:ext cx="6829425" cy="595630"/>
          </a:xfrm>
        </p:spPr>
        <p:txBody>
          <a:bodyPr>
            <a:normAutofit/>
          </a:bodyPr>
          <a:lstStyle/>
          <a:p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</a:t>
            </a:r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与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agent</a:t>
            </a:r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助手，激活开源新人贡献力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2790825" y="1428750"/>
            <a:ext cx="8763000" cy="1042035"/>
          </a:xfrm>
        </p:spPr>
        <p:txBody>
          <a:bodyPr>
            <a:noAutofit/>
          </a:bodyPr>
          <a:lstStyle/>
          <a:p>
            <a:r>
              <a:rPr sz="4000" b="1">
                <a:solidFill>
                  <a:schemeClr val="accent6"/>
                </a:solidFill>
                <a:latin typeface="汉仪刚艺体-85W" panose="00020600040101010101" charset="-122"/>
                <a:ea typeface="汉仪刚艺体-85W" panose="00020600040101010101" charset="-122"/>
                <a:sym typeface="+mn-ea"/>
              </a:rPr>
              <a:t>开源贡献智能匹配系统</a:t>
            </a:r>
            <a:r>
              <a:rPr lang="en-US" altLang="zh-CN" sz="4000" b="1">
                <a:solidFill>
                  <a:schemeClr val="accent6"/>
                </a:solidFill>
                <a:latin typeface="汉仪刚艺体-85W" panose="00020600040101010101" charset="-122"/>
                <a:ea typeface="汉仪刚艺体-85W" panose="00020600040101010101" charset="-122"/>
                <a:sym typeface="+mn-ea"/>
              </a:rPr>
              <a:t>OpenRamp</a:t>
            </a:r>
            <a:endParaRPr lang="en-US" altLang="zh-CN" sz="4000" b="1">
              <a:solidFill>
                <a:schemeClr val="accent6"/>
              </a:solidFill>
              <a:latin typeface="汉仪刚艺体-85W" panose="00020600040101010101" charset="-122"/>
              <a:ea typeface="汉仪刚艺体-85W" panose="00020600040101010101" charset="-122"/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376545" y="5796915"/>
            <a:ext cx="6141085" cy="5956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/>
          <a:lstStyle>
            <a:lvl1pPr marL="0" marR="0" lvl="0" indent="-228600" algn="r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 err="1">
                <a:ln>
                  <a:noFill/>
                  <a:prstDash val="sysDot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# OpenSODA 2025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参赛相关：本项目主要</a:t>
            </a:r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</a:t>
            </a:r>
            <a:r>
              <a:rPr lang="en-US" altLang="zh-CN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DataEase </a:t>
            </a:r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插件化扩展机制，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利用</a:t>
            </a:r>
            <a:r>
              <a:rPr lang="en-US" altLang="zh-CN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提供数据源，</a:t>
            </a:r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进行前后端协同增强开发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sz="1400" b="1">
              <a:solidFill>
                <a:schemeClr val="accent6">
                  <a:lumMod val="40000"/>
                  <a:lumOff val="6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:/设计图片素材/7968523_.jpg7968523_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94360" y="1205230"/>
            <a:ext cx="10988040" cy="2338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464" h="3700">
                <a:moveTo>
                  <a:pt x="650" y="0"/>
                </a:moveTo>
                <a:lnTo>
                  <a:pt x="651" y="0"/>
                </a:lnTo>
                <a:lnTo>
                  <a:pt x="5558" y="0"/>
                </a:lnTo>
                <a:lnTo>
                  <a:pt x="5827" y="147"/>
                </a:lnTo>
                <a:cubicBezTo>
                  <a:pt x="5834" y="151"/>
                  <a:pt x="5843" y="153"/>
                  <a:pt x="5851" y="153"/>
                </a:cubicBezTo>
                <a:lnTo>
                  <a:pt x="12220" y="153"/>
                </a:lnTo>
                <a:cubicBezTo>
                  <a:pt x="12229" y="153"/>
                  <a:pt x="12238" y="151"/>
                  <a:pt x="12246" y="147"/>
                </a:cubicBezTo>
                <a:lnTo>
                  <a:pt x="12514" y="0"/>
                </a:lnTo>
                <a:lnTo>
                  <a:pt x="16464" y="0"/>
                </a:lnTo>
                <a:lnTo>
                  <a:pt x="16464" y="726"/>
                </a:lnTo>
                <a:lnTo>
                  <a:pt x="16322" y="891"/>
                </a:lnTo>
                <a:lnTo>
                  <a:pt x="16161" y="1059"/>
                </a:lnTo>
                <a:cubicBezTo>
                  <a:pt x="16143" y="1074"/>
                  <a:pt x="16133" y="1096"/>
                  <a:pt x="16131" y="1119"/>
                </a:cubicBezTo>
                <a:lnTo>
                  <a:pt x="16131" y="2544"/>
                </a:lnTo>
                <a:cubicBezTo>
                  <a:pt x="16132" y="2564"/>
                  <a:pt x="16141" y="2583"/>
                  <a:pt x="16155" y="2597"/>
                </a:cubicBezTo>
                <a:cubicBezTo>
                  <a:pt x="16199" y="2645"/>
                  <a:pt x="16243" y="2690"/>
                  <a:pt x="16283" y="2741"/>
                </a:cubicBezTo>
                <a:lnTo>
                  <a:pt x="16462" y="2972"/>
                </a:lnTo>
                <a:lnTo>
                  <a:pt x="16462" y="3700"/>
                </a:lnTo>
                <a:lnTo>
                  <a:pt x="7770" y="3700"/>
                </a:lnTo>
                <a:lnTo>
                  <a:pt x="7433" y="3516"/>
                </a:lnTo>
                <a:cubicBezTo>
                  <a:pt x="7425" y="3512"/>
                  <a:pt x="7417" y="3510"/>
                  <a:pt x="7408" y="3510"/>
                </a:cubicBezTo>
                <a:lnTo>
                  <a:pt x="0" y="3510"/>
                </a:lnTo>
                <a:lnTo>
                  <a:pt x="0" y="361"/>
                </a:lnTo>
                <a:lnTo>
                  <a:pt x="650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>
                <a:alpha val="15000"/>
              </a:schemeClr>
            </a:solidFill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3095" y="421595"/>
            <a:ext cx="10800000" cy="720000"/>
          </a:xfrm>
        </p:spPr>
        <p:txBody>
          <a:bodyPr/>
          <a:lstStyle/>
          <a:p>
            <a:r>
              <a:rPr lang="zh-CN" altLang="en-US"/>
              <a:t>创新</a:t>
            </a:r>
            <a:endParaRPr lang="zh-CN" altLang="en-US"/>
          </a:p>
        </p:txBody>
      </p:sp>
      <p:sp>
        <p:nvSpPr>
          <p:cNvPr id="2" name="任意多边形: 形状 120"/>
          <p:cNvSpPr/>
          <p:nvPr>
            <p:custDataLst>
              <p:tags r:id="rId4"/>
            </p:custDataLst>
          </p:nvPr>
        </p:nvSpPr>
        <p:spPr>
          <a:xfrm>
            <a:off x="4438015" y="1141730"/>
            <a:ext cx="3934460" cy="762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任意多边形: 形状 120"/>
          <p:cNvSpPr/>
          <p:nvPr>
            <p:custDataLst>
              <p:tags r:id="rId5"/>
            </p:custDataLst>
          </p:nvPr>
        </p:nvSpPr>
        <p:spPr>
          <a:xfrm flipH="1" flipV="1">
            <a:off x="1537335" y="3505200"/>
            <a:ext cx="3934460" cy="762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33095" y="4331970"/>
            <a:ext cx="3129915" cy="20745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原生搜索：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仅支持静态关键词匹配，返回结果按星数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/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更新时间排序，无法过滤低质量项目，逐个人工筛选效率低下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本项目一键搜索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+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匹配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+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排序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Ollama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动态解析自然语言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生成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兼容技术关键词组合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注入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OpenDigger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健康度指标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智能匹配排序结果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633095" y="3801110"/>
            <a:ext cx="328612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  <a:scene3d>
              <a:camera prst="orthographicFront"/>
              <a:lightRig rig="threePt" dir="t"/>
            </a:scene3d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智能搜索</a:t>
            </a:r>
            <a:r>
              <a:rPr lang="en-US" altLang="zh-CN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-</a:t>
            </a: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评分动态融合</a:t>
            </a:r>
            <a:endParaRPr lang="zh-CN" altLang="en-US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轻松高效搜索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268470" y="3779520"/>
            <a:ext cx="322770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动态亲和建模-三维匹配</a:t>
            </a:r>
            <a:endParaRPr lang="zh-CN" altLang="en-US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发现真实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需求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246110" y="4322445"/>
            <a:ext cx="3251835" cy="1530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黑盒引导劝退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新人贡献依赖模糊文档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零散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，缺乏清晰、可追溯的参与路径图，挫败感强，首贡献流失率高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本项目给出可视化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推荐：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DataEase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看板可视关键因子，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用自然语言生成推荐理由，给出贡献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建议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8246110" y="3728085"/>
            <a:ext cx="322770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贡献路径可解释</a:t>
            </a:r>
            <a:endParaRPr lang="en-US" altLang="zh-CN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——提高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新人留存率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274185" y="4353560"/>
            <a:ext cx="3221990" cy="1530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大量热点项目门槛高：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当前开源生态由大型企业主导，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高活跃项目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≠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新人友好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本项目三维亲和匹配新人需求：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活跃度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×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亲和力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×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技能匹配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三维动态筛选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用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将模糊意愿自动转为精准项目推荐，让新人从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大海捞针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变为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精准入场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000" dirty="0">
              <a:ln>
                <a:noFill/>
                <a:prstDash val="sysDot"/>
              </a:ln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9125" y="158705"/>
            <a:ext cx="10800000" cy="720000"/>
          </a:xfrm>
        </p:spPr>
        <p:txBody>
          <a:bodyPr/>
          <a:p>
            <a:r>
              <a:rPr lang="zh-CN" altLang="en-US"/>
              <a:t>挑战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45" y="1508125"/>
            <a:ext cx="2300605" cy="281559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014970" y="750570"/>
            <a:ext cx="328612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  <a:scene3d>
              <a:camera prst="orthographicFront"/>
              <a:lightRig rig="threePt" dir="t"/>
            </a:scene3d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分层架构实现无感体验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优化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718185" y="750570"/>
            <a:ext cx="451548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组合搜索策略</a:t>
            </a:r>
            <a:r>
              <a:rPr lang="en-US" altLang="zh-CN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+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弹性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匹配优化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45145" y="4441825"/>
            <a:ext cx="3025775" cy="1682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优化分层架构，提升用户体验</a:t>
            </a:r>
            <a:endParaRPr lang="zh-CN" altLang="en-US" sz="1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zh-CN" altLang="en-US" sz="1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资源自适应</a:t>
            </a:r>
            <a:r>
              <a:rPr lang="zh-CN" altLang="en-US" sz="1000"/>
              <a:t>：</a:t>
            </a:r>
            <a:r>
              <a:rPr lang="en-US" altLang="zh-CN" sz="1000"/>
              <a:t>2GB</a:t>
            </a:r>
            <a:r>
              <a:rPr lang="zh-CN" altLang="en-US" sz="1000"/>
              <a:t>内存设备通过</a:t>
            </a:r>
            <a:r>
              <a:rPr lang="en-US" altLang="zh-CN" sz="1000"/>
              <a:t>DuckDB</a:t>
            </a:r>
            <a:r>
              <a:rPr lang="zh-CN" altLang="en-US" sz="1000"/>
              <a:t>热数据缓存，保障</a:t>
            </a:r>
            <a:r>
              <a:rPr lang="en-US" altLang="zh-CN" sz="1000"/>
              <a:t>3</a:t>
            </a:r>
            <a:r>
              <a:rPr lang="zh-CN" altLang="en-US" sz="1000"/>
              <a:t>秒内返回基础推荐</a:t>
            </a:r>
            <a:endParaRPr lang="en-US" altLang="zh-CN" sz="1000"/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限流熔断</a:t>
            </a:r>
            <a:r>
              <a:rPr lang="zh-CN" altLang="en-US" sz="1000"/>
              <a:t>：</a:t>
            </a:r>
            <a:r>
              <a:rPr lang="en-US" altLang="zh-CN" sz="1000"/>
              <a:t>GitHub API</a:t>
            </a:r>
            <a:r>
              <a:rPr lang="zh-CN" altLang="en-US" sz="1000"/>
              <a:t>触发</a:t>
            </a:r>
            <a:r>
              <a:rPr lang="en-US" altLang="zh-CN" sz="1000"/>
              <a:t>60</a:t>
            </a:r>
            <a:r>
              <a:rPr lang="zh-CN" altLang="en-US" sz="1000"/>
              <a:t>次</a:t>
            </a:r>
            <a:r>
              <a:rPr lang="en-US" altLang="zh-CN" sz="1000"/>
              <a:t>/</a:t>
            </a:r>
            <a:r>
              <a:rPr lang="zh-CN" altLang="en-US" sz="1000"/>
              <a:t>小时限流时，</a:t>
            </a:r>
            <a:r>
              <a:rPr lang="en-US" altLang="zh-CN" sz="1000"/>
              <a:t>AI</a:t>
            </a:r>
            <a:r>
              <a:rPr lang="zh-CN" altLang="en-US" sz="1000"/>
              <a:t>插件自动降级至离线数据集，提高服务可用性</a:t>
            </a:r>
            <a:endParaRPr lang="zh-CN" altLang="en-US" sz="1000"/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冷启动优化</a:t>
            </a:r>
            <a:r>
              <a:rPr lang="zh-CN" altLang="en-US" sz="1000"/>
              <a:t>：预集成经</a:t>
            </a:r>
            <a:r>
              <a:rPr lang="en-US" altLang="zh-CN" sz="1000"/>
              <a:t>OpenDigger</a:t>
            </a:r>
            <a:r>
              <a:rPr lang="zh-CN" altLang="en-US" sz="1000"/>
              <a:t>验证的</a:t>
            </a:r>
            <a:r>
              <a:rPr lang="en-US" altLang="zh-CN" sz="1000"/>
              <a:t>Top300</a:t>
            </a:r>
            <a:r>
              <a:rPr lang="zh-CN" altLang="en-US" sz="1000"/>
              <a:t>活跃项目，并结合新手友好指标提供个性化推荐，首次使用零配置</a:t>
            </a:r>
            <a:endParaRPr lang="zh-CN" altLang="en-US" sz="1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" y="1508125"/>
            <a:ext cx="3230880" cy="43186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652385" y="958850"/>
            <a:ext cx="42545" cy="55746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83990" y="1569720"/>
            <a:ext cx="3496945" cy="3998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优化组合策略引擎，避免多关键词搜索爆炸，且适合新人参与，提高留存率</a:t>
            </a:r>
            <a:endParaRPr lang="en-US" altLang="zh-CN" sz="1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1200"/>
          </a:p>
          <a:p>
            <a:r>
              <a:rPr lang="en-US" altLang="zh-CN" sz="1200"/>
              <a:t>1. </a:t>
            </a:r>
            <a:r>
              <a:rPr lang="zh-CN" altLang="en-US" sz="1200"/>
              <a:t>解决技能</a:t>
            </a:r>
            <a:r>
              <a:rPr lang="en-US" altLang="zh-CN" sz="1200"/>
              <a:t>-</a:t>
            </a:r>
            <a:r>
              <a:rPr lang="zh-CN" altLang="en-US" sz="1200"/>
              <a:t>项目语义鸿沟</a:t>
            </a:r>
            <a:r>
              <a:rPr lang="en-US" altLang="zh-CN" sz="1200"/>
              <a:t>  </a:t>
            </a:r>
            <a:endParaRPr lang="en-US" altLang="zh-CN" sz="12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000">
                <a:sym typeface="+mn-ea"/>
              </a:rPr>
              <a:t>  →</a:t>
            </a:r>
            <a:r>
              <a:rPr lang="en-US" altLang="zh-CN" sz="1000"/>
              <a:t>   GitHub</a:t>
            </a:r>
            <a:r>
              <a:rPr lang="zh-CN" altLang="en-US" sz="1000"/>
              <a:t>行为（</a:t>
            </a:r>
            <a:r>
              <a:rPr lang="en-US" altLang="zh-CN" sz="1000"/>
              <a:t>commit/PR</a:t>
            </a:r>
            <a:r>
              <a:rPr lang="zh-CN" altLang="en-US" sz="1000"/>
              <a:t>）与技能标签存在噪声（如</a:t>
            </a:r>
            <a:r>
              <a:rPr lang="en-US" altLang="zh-CN" sz="1000"/>
              <a:t>fix typo</a:t>
            </a:r>
            <a:r>
              <a:rPr lang="zh-CN" altLang="en-US" sz="1000"/>
              <a:t>被误判为</a:t>
            </a:r>
            <a:r>
              <a:rPr lang="en-US" altLang="zh-CN" sz="1000"/>
              <a:t>NLP</a:t>
            </a:r>
            <a:r>
              <a:rPr lang="zh-CN" altLang="en-US" sz="1000"/>
              <a:t>能力）</a:t>
            </a:r>
            <a:r>
              <a:rPr lang="en-US" altLang="zh-CN" sz="1000"/>
              <a:t>  </a:t>
            </a:r>
            <a:endParaRPr lang="en-US" altLang="zh-CN" sz="1000"/>
          </a:p>
          <a:p>
            <a:r>
              <a:rPr lang="en-US" altLang="en-US" sz="1000"/>
              <a:t>  →</a:t>
            </a:r>
            <a:r>
              <a:rPr lang="en-US" altLang="zh-CN" sz="1000"/>
              <a:t> </a:t>
            </a:r>
            <a:r>
              <a:rPr lang="zh-CN" altLang="en-US" sz="1000"/>
              <a:t>解法：</a:t>
            </a:r>
            <a:r>
              <a:rPr lang="en-US" altLang="zh-CN" sz="1000"/>
              <a:t>Ollama</a:t>
            </a:r>
            <a:r>
              <a:rPr lang="zh-CN" altLang="en-US" sz="1000"/>
              <a:t>本地模型</a:t>
            </a:r>
            <a:r>
              <a:rPr lang="en-US" altLang="zh-CN" sz="1000"/>
              <a:t> + </a:t>
            </a:r>
            <a:r>
              <a:rPr lang="zh-CN" altLang="en-US" sz="1000"/>
              <a:t>规则引擎校正（正则过滤低信息量</a:t>
            </a:r>
            <a:r>
              <a:rPr lang="en-US" altLang="zh-CN" sz="1000"/>
              <a:t>commit</a:t>
            </a:r>
            <a:r>
              <a:rPr lang="zh-CN" altLang="en-US" sz="1000"/>
              <a:t>）</a:t>
            </a:r>
            <a:endParaRPr lang="zh-CN" altLang="en-US" sz="1000"/>
          </a:p>
          <a:p>
            <a:endParaRPr lang="en-US" altLang="zh-CN" sz="1200"/>
          </a:p>
          <a:p>
            <a:r>
              <a:rPr lang="en-US" altLang="zh-CN" sz="1200"/>
              <a:t>2. </a:t>
            </a:r>
            <a:r>
              <a:rPr lang="zh-CN" altLang="en-US" sz="1200"/>
              <a:t>健康度动态量化调节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</a:t>
            </a:r>
            <a:r>
              <a:rPr lang="en-US" altLang="en-US" sz="1000"/>
              <a:t>→</a:t>
            </a:r>
            <a:r>
              <a:rPr lang="en-US" altLang="zh-CN" sz="1000"/>
              <a:t> </a:t>
            </a:r>
            <a:r>
              <a:rPr lang="zh-CN" altLang="en-US" sz="1000"/>
              <a:t>传统指标社区活跃</a:t>
            </a:r>
            <a:r>
              <a:rPr lang="en-US" altLang="zh-CN" sz="1000"/>
              <a:t>≠</a:t>
            </a:r>
            <a:r>
              <a:rPr lang="zh-CN" altLang="en-US" sz="1000"/>
              <a:t>新人友好</a:t>
            </a:r>
            <a:r>
              <a:rPr lang="en-US" altLang="zh-CN" sz="1000"/>
              <a:t>  </a:t>
            </a:r>
            <a:endParaRPr lang="en-US" altLang="zh-CN" sz="1000"/>
          </a:p>
          <a:p>
            <a:r>
              <a:rPr lang="en-US" altLang="en-US" sz="1000"/>
              <a:t>  →</a:t>
            </a:r>
            <a:r>
              <a:rPr lang="en-US" altLang="zh-CN" sz="1000"/>
              <a:t> </a:t>
            </a:r>
            <a:r>
              <a:rPr lang="zh-CN" altLang="en-US" sz="1000"/>
              <a:t>解法：融合</a:t>
            </a:r>
            <a:r>
              <a:rPr lang="en-US" altLang="zh-CN" sz="1000"/>
              <a:t>CHAOSS</a:t>
            </a:r>
            <a:r>
              <a:rPr lang="zh-CN" altLang="en-US" sz="1000"/>
              <a:t>标准指标构建过滤层</a:t>
            </a:r>
            <a:r>
              <a:rPr lang="en-US" altLang="zh-CN" sz="1000"/>
              <a:t>  </a:t>
            </a:r>
            <a:endParaRPr lang="en-US" altLang="zh-CN" sz="1000"/>
          </a:p>
          <a:p>
            <a:pPr lvl="1"/>
            <a:r>
              <a:rPr lang="en-US" altLang="zh-CN" sz="1000"/>
              <a:t>   - </a:t>
            </a:r>
            <a:r>
              <a:rPr lang="zh-CN" altLang="en-US" sz="1000"/>
              <a:t>新人友好度</a:t>
            </a:r>
            <a:r>
              <a:rPr lang="en-US" altLang="zh-CN" sz="1000"/>
              <a:t> = good-first-issue</a:t>
            </a:r>
            <a:r>
              <a:rPr lang="zh-CN" altLang="en-US" sz="1000"/>
              <a:t>占比</a:t>
            </a:r>
            <a:r>
              <a:rPr lang="en-US" altLang="zh-CN" sz="1000"/>
              <a:t>  </a:t>
            </a:r>
            <a:endParaRPr lang="en-US" altLang="zh-CN" sz="1000"/>
          </a:p>
          <a:p>
            <a:pPr lvl="1"/>
            <a:r>
              <a:rPr lang="en-US" altLang="zh-CN" sz="1000"/>
              <a:t>   - </a:t>
            </a:r>
            <a:r>
              <a:rPr lang="zh-CN" altLang="en-US" sz="1000"/>
              <a:t>社区响应力</a:t>
            </a:r>
            <a:r>
              <a:rPr lang="en-US" altLang="zh-CN" sz="1000"/>
              <a:t> = Issue</a:t>
            </a:r>
            <a:r>
              <a:rPr lang="zh-CN" altLang="en-US" sz="1000"/>
              <a:t>平均响应时长</a:t>
            </a:r>
            <a:r>
              <a:rPr lang="en-US" altLang="zh-CN" sz="1000"/>
              <a:t>  </a:t>
            </a:r>
            <a:endParaRPr lang="en-US" altLang="zh-CN" sz="1000"/>
          </a:p>
          <a:p>
            <a:pPr lvl="1"/>
            <a:r>
              <a:rPr lang="en-US" altLang="zh-CN" sz="1000"/>
              <a:t>   - </a:t>
            </a:r>
            <a:r>
              <a:rPr lang="zh-CN" altLang="en-US" sz="1000"/>
              <a:t>可持续性</a:t>
            </a:r>
            <a:r>
              <a:rPr lang="en-US" altLang="zh-CN" sz="1000"/>
              <a:t> = Bus Factor</a:t>
            </a:r>
            <a:endParaRPr lang="zh-CN" altLang="en-US" sz="1000"/>
          </a:p>
          <a:p>
            <a:endParaRPr lang="en-US" altLang="zh-CN" sz="1200"/>
          </a:p>
          <a:p>
            <a:r>
              <a:rPr lang="en-US" altLang="zh-CN" sz="1200"/>
              <a:t>3. </a:t>
            </a:r>
            <a:r>
              <a:rPr lang="zh-CN" altLang="en-US" sz="1200"/>
              <a:t>多目标排序冲突</a:t>
            </a:r>
            <a:r>
              <a:rPr lang="en-US" altLang="zh-CN" sz="1200"/>
              <a:t> </a:t>
            </a:r>
            <a:endParaRPr lang="en-US" altLang="zh-CN" sz="1200"/>
          </a:p>
          <a:p>
            <a:r>
              <a:rPr lang="en-US" altLang="zh-CN" sz="1000"/>
              <a:t>   </a:t>
            </a:r>
            <a:r>
              <a:rPr lang="en-US" altLang="en-US" sz="1000"/>
              <a:t>→</a:t>
            </a:r>
            <a:r>
              <a:rPr lang="en-US" altLang="zh-CN" sz="1000"/>
              <a:t> </a:t>
            </a:r>
            <a:r>
              <a:rPr lang="zh-CN" altLang="en-US" sz="1000"/>
              <a:t>高技能匹配项目可能社区冷漠（如个人玩具项目）</a:t>
            </a:r>
            <a:r>
              <a:rPr lang="en-US" altLang="zh-CN" sz="1000"/>
              <a:t>  </a:t>
            </a:r>
            <a:endParaRPr lang="en-US" altLang="zh-CN" sz="1000"/>
          </a:p>
          <a:p>
            <a:r>
              <a:rPr lang="en-US" altLang="zh-CN" sz="1000"/>
              <a:t>   </a:t>
            </a:r>
            <a:r>
              <a:rPr lang="en-US" altLang="en-US" sz="1000"/>
              <a:t>→</a:t>
            </a:r>
            <a:r>
              <a:rPr lang="en-US" altLang="zh-CN" sz="1000"/>
              <a:t> </a:t>
            </a:r>
            <a:r>
              <a:rPr lang="zh-CN" altLang="en-US" sz="1000"/>
              <a:t>解法：动态</a:t>
            </a:r>
            <a:r>
              <a:rPr lang="en-US" altLang="zh-CN" sz="1000"/>
              <a:t>γ</a:t>
            </a:r>
            <a:r>
              <a:rPr lang="zh-CN" altLang="en-US" sz="1000"/>
              <a:t>权重机制，随用户留存率自适应</a:t>
            </a:r>
            <a:endParaRPr lang="zh-CN" altLang="en-US" sz="1000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222840"/>
            <a:ext cx="10800000" cy="72000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让每一份热情都有归属</a:t>
            </a:r>
            <a:r>
              <a:rPr lang="en-US" altLang="zh-CN">
                <a:solidFill>
                  <a:schemeClr val="accent6">
                    <a:lumMod val="40000"/>
                    <a:lumOff val="60000"/>
                  </a:schemeClr>
                </a:solidFill>
              </a:rPr>
              <a:t>——</a:t>
            </a:r>
            <a:r>
              <a:rPr lang="zh-CN" alt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智能匹配驱动开源可持续运营</a:t>
            </a:r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20"/>
          <p:cNvSpPr/>
          <p:nvPr>
            <p:custDataLst>
              <p:tags r:id="rId2"/>
            </p:custDataLst>
          </p:nvPr>
        </p:nvSpPr>
        <p:spPr>
          <a:xfrm>
            <a:off x="4618990" y="2329815"/>
            <a:ext cx="2946400" cy="2946400"/>
          </a:xfrm>
          <a:prstGeom prst="ellipse">
            <a:avLst/>
          </a:prstGeom>
          <a:gradFill flip="none" rotWithShape="1">
            <a:gsLst>
              <a:gs pos="55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167" t="16259" r="12599" b="12487"/>
          <a:stretch>
            <a:fillRect/>
          </a:stretch>
        </p:blipFill>
        <p:spPr>
          <a:xfrm>
            <a:off x="5436870" y="3680460"/>
            <a:ext cx="2143760" cy="1775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169" t="11352" b="6911"/>
          <a:stretch>
            <a:fillRect/>
          </a:stretch>
        </p:blipFill>
        <p:spPr>
          <a:xfrm>
            <a:off x="4456430" y="2156460"/>
            <a:ext cx="2346325" cy="2080260"/>
          </a:xfrm>
          <a:prstGeom prst="rect">
            <a:avLst/>
          </a:prstGeom>
        </p:spPr>
      </p:pic>
      <p:sp>
        <p:nvSpPr>
          <p:cNvPr id="6" name="19"/>
          <p:cNvSpPr/>
          <p:nvPr>
            <p:custDataLst>
              <p:tags r:id="rId7"/>
            </p:custDataLst>
          </p:nvPr>
        </p:nvSpPr>
        <p:spPr>
          <a:xfrm flipH="1">
            <a:off x="8145145" y="4351655"/>
            <a:ext cx="3216275" cy="499745"/>
          </a:xfrm>
          <a:custGeom>
            <a:avLst/>
            <a:gdLst>
              <a:gd name="connsiteX0" fmla="*/ 3133344 w 3133344"/>
              <a:gd name="connsiteY0" fmla="*/ 499872 h 499872"/>
              <a:gd name="connsiteX1" fmla="*/ 2633472 w 3133344"/>
              <a:gd name="connsiteY1" fmla="*/ 0 h 499872"/>
              <a:gd name="connsiteX2" fmla="*/ 0 w 3133344"/>
              <a:gd name="connsiteY2" fmla="*/ 0 h 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3344" h="499872">
                <a:moveTo>
                  <a:pt x="3133344" y="499872"/>
                </a:moveTo>
                <a:lnTo>
                  <a:pt x="2633472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ysClr val="window" lastClr="FFFFFF"/>
                </a:gs>
                <a:gs pos="2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18"/>
          <p:cNvSpPr/>
          <p:nvPr>
            <p:custDataLst>
              <p:tags r:id="rId8"/>
            </p:custDataLst>
          </p:nvPr>
        </p:nvSpPr>
        <p:spPr>
          <a:xfrm flipH="1">
            <a:off x="7910195" y="1866900"/>
            <a:ext cx="3216275" cy="499745"/>
          </a:xfrm>
          <a:custGeom>
            <a:avLst/>
            <a:gdLst>
              <a:gd name="connsiteX0" fmla="*/ 3133344 w 3133344"/>
              <a:gd name="connsiteY0" fmla="*/ 499872 h 499872"/>
              <a:gd name="connsiteX1" fmla="*/ 2633472 w 3133344"/>
              <a:gd name="connsiteY1" fmla="*/ 0 h 499872"/>
              <a:gd name="connsiteX2" fmla="*/ 0 w 3133344"/>
              <a:gd name="connsiteY2" fmla="*/ 0 h 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3344" h="499872">
                <a:moveTo>
                  <a:pt x="3133344" y="499872"/>
                </a:moveTo>
                <a:lnTo>
                  <a:pt x="2633472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ysClr val="window" lastClr="FFFFFF"/>
                </a:gs>
                <a:gs pos="2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17"/>
          <p:cNvSpPr/>
          <p:nvPr>
            <p:custDataLst>
              <p:tags r:id="rId9"/>
            </p:custDataLst>
          </p:nvPr>
        </p:nvSpPr>
        <p:spPr>
          <a:xfrm flipH="1">
            <a:off x="3755390" y="1466215"/>
            <a:ext cx="4673600" cy="4673600"/>
          </a:xfrm>
          <a:prstGeom prst="ellipse">
            <a:avLst/>
          </a:prstGeom>
          <a:noFill/>
          <a:ln w="19050" cap="flat" cmpd="sng" algn="ctr"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24000">
                  <a:schemeClr val="accent1">
                    <a:alpha val="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sym typeface="MiSans Normal" panose="00000500000000000000" charset="-122"/>
            </a:endParaRPr>
          </a:p>
        </p:txBody>
      </p:sp>
      <p:sp>
        <p:nvSpPr>
          <p:cNvPr id="9" name="16"/>
          <p:cNvSpPr/>
          <p:nvPr>
            <p:custDataLst>
              <p:tags r:id="rId10"/>
            </p:custDataLst>
          </p:nvPr>
        </p:nvSpPr>
        <p:spPr>
          <a:xfrm>
            <a:off x="4135120" y="1845945"/>
            <a:ext cx="3914775" cy="3914775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24000">
                  <a:schemeClr val="accent1">
                    <a:alpha val="0"/>
                  </a:schemeClr>
                </a:gs>
                <a:gs pos="75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15"/>
          <p:cNvSpPr/>
          <p:nvPr>
            <p:custDataLst>
              <p:tags r:id="rId11"/>
            </p:custDataLst>
          </p:nvPr>
        </p:nvSpPr>
        <p:spPr>
          <a:xfrm>
            <a:off x="5054600" y="2763520"/>
            <a:ext cx="2078355" cy="2078355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alpha val="0"/>
                </a:schemeClr>
              </a:gs>
              <a:gs pos="87000">
                <a:schemeClr val="accent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4" name="13"/>
          <p:cNvSpPr/>
          <p:nvPr>
            <p:custDataLst>
              <p:tags r:id="rId12"/>
            </p:custDataLst>
          </p:nvPr>
        </p:nvSpPr>
        <p:spPr bwMode="auto">
          <a:xfrm rot="5400000" flipH="1">
            <a:off x="7809230" y="2204720"/>
            <a:ext cx="307340" cy="307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12"/>
          <p:cNvSpPr/>
          <p:nvPr>
            <p:custDataLst>
              <p:tags r:id="rId13"/>
            </p:custDataLst>
          </p:nvPr>
        </p:nvSpPr>
        <p:spPr bwMode="auto">
          <a:xfrm rot="5400000" flipH="1">
            <a:off x="7868285" y="2263775"/>
            <a:ext cx="189865" cy="18986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11"/>
          <p:cNvSpPr/>
          <p:nvPr>
            <p:custDataLst>
              <p:tags r:id="rId14"/>
            </p:custDataLst>
          </p:nvPr>
        </p:nvSpPr>
        <p:spPr bwMode="auto">
          <a:xfrm rot="5400000" flipH="1">
            <a:off x="7928610" y="2324100"/>
            <a:ext cx="67945" cy="6794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" name="10"/>
          <p:cNvSpPr/>
          <p:nvPr>
            <p:custDataLst>
              <p:tags r:id="rId15"/>
            </p:custDataLst>
          </p:nvPr>
        </p:nvSpPr>
        <p:spPr bwMode="auto">
          <a:xfrm rot="5400000" flipH="1" flipV="1">
            <a:off x="8088630" y="4602480"/>
            <a:ext cx="307340" cy="307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9"/>
          <p:cNvSpPr/>
          <p:nvPr>
            <p:custDataLst>
              <p:tags r:id="rId16"/>
            </p:custDataLst>
          </p:nvPr>
        </p:nvSpPr>
        <p:spPr bwMode="auto">
          <a:xfrm rot="5400000" flipH="1" flipV="1">
            <a:off x="8147685" y="4661535"/>
            <a:ext cx="189865" cy="18986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8"/>
          <p:cNvSpPr/>
          <p:nvPr>
            <p:custDataLst>
              <p:tags r:id="rId17"/>
            </p:custDataLst>
          </p:nvPr>
        </p:nvSpPr>
        <p:spPr bwMode="auto">
          <a:xfrm rot="5400000" flipH="1" flipV="1">
            <a:off x="8208010" y="4721860"/>
            <a:ext cx="67945" cy="6794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弧形 20"/>
          <p:cNvSpPr/>
          <p:nvPr>
            <p:custDataLst>
              <p:tags r:id="rId18"/>
            </p:custDataLst>
          </p:nvPr>
        </p:nvSpPr>
        <p:spPr>
          <a:xfrm>
            <a:off x="4797425" y="2506345"/>
            <a:ext cx="2592705" cy="2592705"/>
          </a:xfrm>
          <a:prstGeom prst="arc">
            <a:avLst/>
          </a:prstGeom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0" scaled="1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sym typeface="MiSans Normal" panose="00000500000000000000" charset="-122"/>
            </a:endParaRPr>
          </a:p>
        </p:txBody>
      </p:sp>
      <p:sp>
        <p:nvSpPr>
          <p:cNvPr id="26" name="弧形 25"/>
          <p:cNvSpPr/>
          <p:nvPr>
            <p:custDataLst>
              <p:tags r:id="rId19"/>
            </p:custDataLst>
          </p:nvPr>
        </p:nvSpPr>
        <p:spPr>
          <a:xfrm>
            <a:off x="4797425" y="2506345"/>
            <a:ext cx="2592705" cy="2592705"/>
          </a:xfrm>
          <a:prstGeom prst="arc">
            <a:avLst>
              <a:gd name="adj1" fmla="val 4406644"/>
              <a:gd name="adj2" fmla="val 10195557"/>
            </a:avLst>
          </a:prstGeom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0800000" scaled="1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sym typeface="MiSans Normal" panose="00000500000000000000" charset="-122"/>
            </a:endParaRPr>
          </a:p>
        </p:txBody>
      </p:sp>
      <p:sp>
        <p:nvSpPr>
          <p:cNvPr id="27" name="7"/>
          <p:cNvSpPr/>
          <p:nvPr>
            <p:custDataLst>
              <p:tags r:id="rId20"/>
            </p:custDataLst>
          </p:nvPr>
        </p:nvSpPr>
        <p:spPr bwMode="auto">
          <a:xfrm rot="5400000" flipV="1">
            <a:off x="3858895" y="4727575"/>
            <a:ext cx="307340" cy="307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8" name="6"/>
          <p:cNvSpPr/>
          <p:nvPr>
            <p:custDataLst>
              <p:tags r:id="rId21"/>
            </p:custDataLst>
          </p:nvPr>
        </p:nvSpPr>
        <p:spPr bwMode="auto">
          <a:xfrm rot="5400000" flipV="1">
            <a:off x="3917950" y="4786630"/>
            <a:ext cx="189865" cy="18986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9" name="5"/>
          <p:cNvSpPr/>
          <p:nvPr>
            <p:custDataLst>
              <p:tags r:id="rId22"/>
            </p:custDataLst>
          </p:nvPr>
        </p:nvSpPr>
        <p:spPr bwMode="auto">
          <a:xfrm rot="5400000" flipV="1">
            <a:off x="3978275" y="4846955"/>
            <a:ext cx="67945" cy="6794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4"/>
          <p:cNvSpPr/>
          <p:nvPr>
            <p:custDataLst>
              <p:tags r:id="rId23"/>
            </p:custDataLst>
          </p:nvPr>
        </p:nvSpPr>
        <p:spPr bwMode="auto">
          <a:xfrm rot="5400000">
            <a:off x="3989070" y="2386330"/>
            <a:ext cx="307340" cy="307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1" name="3"/>
          <p:cNvSpPr/>
          <p:nvPr>
            <p:custDataLst>
              <p:tags r:id="rId24"/>
            </p:custDataLst>
          </p:nvPr>
        </p:nvSpPr>
        <p:spPr bwMode="auto">
          <a:xfrm rot="5400000">
            <a:off x="4048125" y="2445385"/>
            <a:ext cx="189865" cy="189865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2" name="3"/>
          <p:cNvSpPr/>
          <p:nvPr>
            <p:custDataLst>
              <p:tags r:id="rId25"/>
            </p:custDataLst>
          </p:nvPr>
        </p:nvSpPr>
        <p:spPr bwMode="auto">
          <a:xfrm rot="5400000" flipV="1">
            <a:off x="4109085" y="2506345"/>
            <a:ext cx="67945" cy="6794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2"/>
          <p:cNvSpPr/>
          <p:nvPr>
            <p:custDataLst>
              <p:tags r:id="rId26"/>
            </p:custDataLst>
          </p:nvPr>
        </p:nvSpPr>
        <p:spPr>
          <a:xfrm>
            <a:off x="839470" y="2006600"/>
            <a:ext cx="3300730" cy="499745"/>
          </a:xfrm>
          <a:custGeom>
            <a:avLst/>
            <a:gdLst>
              <a:gd name="connsiteX0" fmla="*/ 3133344 w 3133344"/>
              <a:gd name="connsiteY0" fmla="*/ 499872 h 499872"/>
              <a:gd name="connsiteX1" fmla="*/ 2633472 w 3133344"/>
              <a:gd name="connsiteY1" fmla="*/ 0 h 499872"/>
              <a:gd name="connsiteX2" fmla="*/ 0 w 3133344"/>
              <a:gd name="connsiteY2" fmla="*/ 0 h 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3344" h="499872">
                <a:moveTo>
                  <a:pt x="3133344" y="499872"/>
                </a:moveTo>
                <a:lnTo>
                  <a:pt x="2633472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ysClr val="window" lastClr="FFFFFF"/>
                </a:gs>
                <a:gs pos="2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矩形 36"/>
          <p:cNvSpPr/>
          <p:nvPr>
            <p:custDataLst>
              <p:tags r:id="rId27"/>
            </p:custDataLst>
          </p:nvPr>
        </p:nvSpPr>
        <p:spPr>
          <a:xfrm>
            <a:off x="829310" y="1406525"/>
            <a:ext cx="2730500" cy="749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高校学生入门</a:t>
            </a:r>
            <a:r>
              <a:rPr lang="en-US" altLang="zh-CN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 </a:t>
            </a:r>
            <a:endParaRPr lang="en-US" altLang="zh-CN" sz="20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8" name="矩形 37"/>
          <p:cNvSpPr/>
          <p:nvPr>
            <p:custDataLst>
              <p:tags r:id="rId28"/>
            </p:custDataLst>
          </p:nvPr>
        </p:nvSpPr>
        <p:spPr>
          <a:xfrm>
            <a:off x="826135" y="2058670"/>
            <a:ext cx="2736215" cy="1621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痛点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大量学生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“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想入门，不知从哪开始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”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放弃贡献、因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"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无法定位适合项目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"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在首次贡献后流失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解决方案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三维度排序：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OpenDigger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活跃度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en-US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×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技能标签匹配度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en-US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×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新人友好度评分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辅助解析学生简历，自动生成标准化技能标签并推荐合适项目、提供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建议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9" name="矩形 38"/>
          <p:cNvSpPr/>
          <p:nvPr>
            <p:custDataLst>
              <p:tags r:id="rId29"/>
            </p:custDataLst>
          </p:nvPr>
        </p:nvSpPr>
        <p:spPr>
          <a:xfrm>
            <a:off x="8395970" y="1381760"/>
            <a:ext cx="273050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持续贡献者培育</a:t>
            </a:r>
            <a:endParaRPr lang="en-US" altLang="zh-CN" sz="20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矩形 39"/>
          <p:cNvSpPr/>
          <p:nvPr>
            <p:custDataLst>
              <p:tags r:id="rId30"/>
            </p:custDataLst>
          </p:nvPr>
        </p:nvSpPr>
        <p:spPr>
          <a:xfrm>
            <a:off x="8622665" y="1866900"/>
            <a:ext cx="2736215" cy="1393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痛点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：开源项目中存在大量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“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一次性贡献者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”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解决方案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 </a:t>
            </a:r>
            <a:r>
              <a:rPr lang="en-US" altLang="zh-CN" sz="1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推荐技能提升路径：需强化的标签 + 匹配的项目资源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 </a:t>
            </a:r>
            <a:r>
              <a:rPr lang="en-US" altLang="zh-CN" sz="1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sz="1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助手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解释贡献中遇到的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问题（基于历史维护者反馈聚类）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1" name="1"/>
          <p:cNvSpPr/>
          <p:nvPr>
            <p:custDataLst>
              <p:tags r:id="rId31"/>
            </p:custDataLst>
          </p:nvPr>
        </p:nvSpPr>
        <p:spPr>
          <a:xfrm>
            <a:off x="897890" y="4476750"/>
            <a:ext cx="3216275" cy="499745"/>
          </a:xfrm>
          <a:custGeom>
            <a:avLst/>
            <a:gdLst>
              <a:gd name="connsiteX0" fmla="*/ 3133344 w 3133344"/>
              <a:gd name="connsiteY0" fmla="*/ 499872 h 499872"/>
              <a:gd name="connsiteX1" fmla="*/ 2633472 w 3133344"/>
              <a:gd name="connsiteY1" fmla="*/ 0 h 499872"/>
              <a:gd name="connsiteX2" fmla="*/ 0 w 3133344"/>
              <a:gd name="connsiteY2" fmla="*/ 0 h 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3344" h="499872">
                <a:moveTo>
                  <a:pt x="3133344" y="499872"/>
                </a:moveTo>
                <a:lnTo>
                  <a:pt x="2633472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ysClr val="window" lastClr="FFFFFF"/>
                </a:gs>
                <a:gs pos="2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矩形 41"/>
          <p:cNvSpPr/>
          <p:nvPr>
            <p:custDataLst>
              <p:tags r:id="rId32"/>
            </p:custDataLst>
          </p:nvPr>
        </p:nvSpPr>
        <p:spPr>
          <a:xfrm>
            <a:off x="822960" y="3991610"/>
            <a:ext cx="273050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转行开发者有效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贡献</a:t>
            </a:r>
            <a:endParaRPr lang="zh-CN" altLang="en-US" sz="20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3" name="矩形 42"/>
          <p:cNvSpPr/>
          <p:nvPr>
            <p:custDataLst>
              <p:tags r:id="rId33"/>
            </p:custDataLst>
          </p:nvPr>
        </p:nvSpPr>
        <p:spPr>
          <a:xfrm>
            <a:off x="890270" y="4548505"/>
            <a:ext cx="2736215" cy="2046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痛点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：转行开发者需作品集，但怕无效投入：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“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贡献了冷门项目，简历没人认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”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、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“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花两周修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bug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，项目已归档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”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解决方案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辅助解析开发者仓库，展示开发者与项目匹配度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✅</a:t>
            </a:r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集成OSGraph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展示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项目在技术生态中的影响力中心性，提升贡献曝光度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4" name="矩形 43"/>
          <p:cNvSpPr/>
          <p:nvPr>
            <p:custDataLst>
              <p:tags r:id="rId34"/>
            </p:custDataLst>
          </p:nvPr>
        </p:nvSpPr>
        <p:spPr>
          <a:xfrm>
            <a:off x="8630920" y="3866515"/>
            <a:ext cx="273050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赋能开源治理生态</a:t>
            </a:r>
            <a:endParaRPr lang="zh-CN" altLang="en-US" sz="20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矩形 44"/>
          <p:cNvSpPr/>
          <p:nvPr>
            <p:custDataLst>
              <p:tags r:id="rId35"/>
            </p:custDataLst>
          </p:nvPr>
        </p:nvSpPr>
        <p:spPr>
          <a:xfrm>
            <a:off x="8625205" y="4434840"/>
            <a:ext cx="2736215" cy="1807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未来愿景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通过高校合作培育贡献者梯队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为企业提供人才评估数据支持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将匹配算法与社区健康度模型回馈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给开源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社区，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推动开源社区从"经验驱动"向"数据驱动"的可持续治理升级。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14"/>
          <p:cNvSpPr/>
          <p:nvPr>
            <p:custDataLst>
              <p:tags r:id="rId36"/>
            </p:custDataLst>
          </p:nvPr>
        </p:nvSpPr>
        <p:spPr>
          <a:xfrm>
            <a:off x="5054600" y="2763520"/>
            <a:ext cx="2078355" cy="2078355"/>
          </a:xfrm>
          <a:prstGeom prst="ellipse">
            <a:avLst/>
          </a:prstGeom>
          <a:gradFill flip="none" rotWithShape="1">
            <a:gsLst>
              <a:gs pos="57000">
                <a:schemeClr val="accent1">
                  <a:alpha val="0"/>
                </a:schemeClr>
              </a:gs>
              <a:gs pos="87000">
                <a:schemeClr val="accent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gradFill>
              <a:gsLst>
                <a:gs pos="0">
                  <a:schemeClr val="accent1">
                    <a:alpha val="50000"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OpenRamp</a:t>
            </a:r>
            <a:r>
              <a:rPr kumimoji="0" lang="zh-CN" altLang="en-US" sz="2000" b="1" i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系统</a:t>
            </a:r>
            <a:r>
              <a:rPr kumimoji="0" lang="zh-CN" altLang="en-US" sz="2000" b="1" i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赋能</a:t>
            </a:r>
            <a:endParaRPr kumimoji="0" lang="zh-CN" altLang="en-US" sz="2000" b="1" i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THANK YOU</a:t>
            </a:r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416415" y="3569335"/>
            <a:ext cx="1722120" cy="476250"/>
          </a:xfrm>
          <a:prstGeom prst="roundRect">
            <a:avLst>
              <a:gd name="adj" fmla="val 23313"/>
            </a:avLst>
          </a:prstGeom>
          <a:solidFill>
            <a:schemeClr val="accent6">
              <a:lumMod val="75000"/>
            </a:schemeClr>
          </a:soli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marR="0" lvl="0" indent="-2286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sz="1000">
                <a:sym typeface="+mn-ea"/>
              </a:rPr>
              <a:t>队伍名：</a:t>
            </a:r>
            <a:r>
              <a:rPr lang="en-US" altLang="zh-CN" sz="1000">
                <a:sym typeface="+mn-ea"/>
              </a:rPr>
              <a:t>FortunaAtoms</a:t>
            </a:r>
            <a:r>
              <a:rPr lang="zh-CN" altLang="en-US" sz="1000"/>
              <a:t>仓库：</a:t>
            </a:r>
            <a:r>
              <a:rPr lang="en-US" altLang="zh-CN" sz="1000"/>
              <a:t>OpenRamp </a:t>
            </a:r>
            <a:r>
              <a:rPr sz="800">
                <a:solidFill>
                  <a:schemeClr val="tx1"/>
                </a:solidFill>
                <a:hlinkClick r:id="rId3" action="ppaction://hlinkfile"/>
              </a:rPr>
              <a:t>👆</a:t>
            </a:r>
            <a:endParaRPr sz="800">
              <a:solidFill>
                <a:schemeClr val="tx1"/>
              </a:solidFill>
              <a:hlinkClick r:id="rId3" action="ppaction://hlinkfile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9323070" y="1910080"/>
            <a:ext cx="1151255" cy="6489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3" h="1022">
                <a:moveTo>
                  <a:pt x="0" y="23"/>
                </a:moveTo>
                <a:lnTo>
                  <a:pt x="266" y="23"/>
                </a:lnTo>
                <a:lnTo>
                  <a:pt x="266" y="878"/>
                </a:lnTo>
                <a:lnTo>
                  <a:pt x="613" y="878"/>
                </a:lnTo>
                <a:lnTo>
                  <a:pt x="613" y="167"/>
                </a:lnTo>
                <a:lnTo>
                  <a:pt x="268" y="167"/>
                </a:lnTo>
                <a:lnTo>
                  <a:pt x="314" y="23"/>
                </a:lnTo>
                <a:lnTo>
                  <a:pt x="681" y="23"/>
                </a:lnTo>
                <a:lnTo>
                  <a:pt x="880" y="210"/>
                </a:lnTo>
                <a:lnTo>
                  <a:pt x="880" y="835"/>
                </a:lnTo>
                <a:lnTo>
                  <a:pt x="681" y="1022"/>
                </a:lnTo>
                <a:lnTo>
                  <a:pt x="199" y="1022"/>
                </a:lnTo>
                <a:lnTo>
                  <a:pt x="0" y="835"/>
                </a:lnTo>
                <a:lnTo>
                  <a:pt x="0" y="23"/>
                </a:lnTo>
                <a:close/>
                <a:moveTo>
                  <a:pt x="1547" y="0"/>
                </a:moveTo>
                <a:lnTo>
                  <a:pt x="1813" y="0"/>
                </a:lnTo>
                <a:lnTo>
                  <a:pt x="1813" y="1022"/>
                </a:lnTo>
                <a:lnTo>
                  <a:pt x="1547" y="1022"/>
                </a:lnTo>
                <a:lnTo>
                  <a:pt x="1547" y="743"/>
                </a:lnTo>
                <a:lnTo>
                  <a:pt x="1241" y="743"/>
                </a:lnTo>
                <a:lnTo>
                  <a:pt x="1287" y="599"/>
                </a:lnTo>
                <a:lnTo>
                  <a:pt x="1547" y="599"/>
                </a:lnTo>
                <a:lnTo>
                  <a:pt x="1547" y="0"/>
                </a:lnTo>
                <a:close/>
                <a:moveTo>
                  <a:pt x="973" y="0"/>
                </a:moveTo>
                <a:lnTo>
                  <a:pt x="1240" y="0"/>
                </a:lnTo>
                <a:lnTo>
                  <a:pt x="1240" y="743"/>
                </a:lnTo>
                <a:lnTo>
                  <a:pt x="973" y="743"/>
                </a:lnTo>
                <a:lnTo>
                  <a:pt x="97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2"/>
            </p:custDataLst>
          </p:nvPr>
        </p:nvSpPr>
        <p:spPr>
          <a:xfrm>
            <a:off x="6525260" y="1924685"/>
            <a:ext cx="1169670" cy="634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42" h="999">
                <a:moveTo>
                  <a:pt x="1057" y="0"/>
                </a:moveTo>
                <a:lnTo>
                  <a:pt x="1842" y="0"/>
                </a:lnTo>
                <a:lnTo>
                  <a:pt x="1842" y="291"/>
                </a:lnTo>
                <a:lnTo>
                  <a:pt x="1653" y="478"/>
                </a:lnTo>
                <a:lnTo>
                  <a:pt x="1842" y="478"/>
                </a:lnTo>
                <a:lnTo>
                  <a:pt x="1842" y="812"/>
                </a:lnTo>
                <a:lnTo>
                  <a:pt x="1643" y="999"/>
                </a:lnTo>
                <a:lnTo>
                  <a:pt x="989" y="999"/>
                </a:lnTo>
                <a:lnTo>
                  <a:pt x="1035" y="855"/>
                </a:lnTo>
                <a:lnTo>
                  <a:pt x="1576" y="855"/>
                </a:lnTo>
                <a:lnTo>
                  <a:pt x="1576" y="569"/>
                </a:lnTo>
                <a:lnTo>
                  <a:pt x="1033" y="569"/>
                </a:lnTo>
                <a:lnTo>
                  <a:pt x="1079" y="425"/>
                </a:lnTo>
                <a:lnTo>
                  <a:pt x="1576" y="425"/>
                </a:lnTo>
                <a:lnTo>
                  <a:pt x="1576" y="144"/>
                </a:lnTo>
                <a:lnTo>
                  <a:pt x="1011" y="144"/>
                </a:lnTo>
                <a:lnTo>
                  <a:pt x="1057" y="0"/>
                </a:lnTo>
                <a:close/>
                <a:moveTo>
                  <a:pt x="0" y="0"/>
                </a:moveTo>
                <a:lnTo>
                  <a:pt x="266" y="0"/>
                </a:lnTo>
                <a:lnTo>
                  <a:pt x="266" y="855"/>
                </a:lnTo>
                <a:lnTo>
                  <a:pt x="614" y="855"/>
                </a:lnTo>
                <a:lnTo>
                  <a:pt x="614" y="144"/>
                </a:lnTo>
                <a:lnTo>
                  <a:pt x="268" y="144"/>
                </a:lnTo>
                <a:lnTo>
                  <a:pt x="314" y="0"/>
                </a:lnTo>
                <a:lnTo>
                  <a:pt x="681" y="0"/>
                </a:lnTo>
                <a:lnTo>
                  <a:pt x="880" y="187"/>
                </a:lnTo>
                <a:lnTo>
                  <a:pt x="880" y="812"/>
                </a:lnTo>
                <a:lnTo>
                  <a:pt x="681" y="999"/>
                </a:lnTo>
                <a:lnTo>
                  <a:pt x="199" y="999"/>
                </a:lnTo>
                <a:lnTo>
                  <a:pt x="0" y="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3"/>
            </p:custDataLst>
          </p:nvPr>
        </p:nvSpPr>
        <p:spPr>
          <a:xfrm>
            <a:off x="3739515" y="1925955"/>
            <a:ext cx="1190625" cy="634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75" h="999">
                <a:moveTo>
                  <a:pt x="1014" y="425"/>
                </a:moveTo>
                <a:lnTo>
                  <a:pt x="1280" y="425"/>
                </a:lnTo>
                <a:lnTo>
                  <a:pt x="1280" y="855"/>
                </a:lnTo>
                <a:lnTo>
                  <a:pt x="1875" y="855"/>
                </a:lnTo>
                <a:lnTo>
                  <a:pt x="1875" y="999"/>
                </a:lnTo>
                <a:lnTo>
                  <a:pt x="1014" y="999"/>
                </a:lnTo>
                <a:lnTo>
                  <a:pt x="1014" y="425"/>
                </a:lnTo>
                <a:close/>
                <a:moveTo>
                  <a:pt x="1048" y="0"/>
                </a:moveTo>
                <a:lnTo>
                  <a:pt x="1853" y="0"/>
                </a:lnTo>
                <a:lnTo>
                  <a:pt x="1853" y="381"/>
                </a:lnTo>
                <a:lnTo>
                  <a:pt x="1655" y="569"/>
                </a:lnTo>
                <a:lnTo>
                  <a:pt x="1282" y="569"/>
                </a:lnTo>
                <a:lnTo>
                  <a:pt x="1328" y="425"/>
                </a:lnTo>
                <a:lnTo>
                  <a:pt x="1587" y="425"/>
                </a:lnTo>
                <a:lnTo>
                  <a:pt x="1587" y="144"/>
                </a:lnTo>
                <a:lnTo>
                  <a:pt x="1002" y="144"/>
                </a:lnTo>
                <a:lnTo>
                  <a:pt x="1048" y="0"/>
                </a:lnTo>
                <a:close/>
                <a:moveTo>
                  <a:pt x="0" y="0"/>
                </a:moveTo>
                <a:lnTo>
                  <a:pt x="266" y="0"/>
                </a:lnTo>
                <a:lnTo>
                  <a:pt x="266" y="855"/>
                </a:lnTo>
                <a:lnTo>
                  <a:pt x="614" y="855"/>
                </a:lnTo>
                <a:lnTo>
                  <a:pt x="614" y="144"/>
                </a:lnTo>
                <a:lnTo>
                  <a:pt x="268" y="144"/>
                </a:lnTo>
                <a:lnTo>
                  <a:pt x="314" y="0"/>
                </a:lnTo>
                <a:lnTo>
                  <a:pt x="681" y="0"/>
                </a:lnTo>
                <a:lnTo>
                  <a:pt x="880" y="187"/>
                </a:lnTo>
                <a:lnTo>
                  <a:pt x="880" y="812"/>
                </a:lnTo>
                <a:lnTo>
                  <a:pt x="681" y="999"/>
                </a:lnTo>
                <a:lnTo>
                  <a:pt x="199" y="999"/>
                </a:lnTo>
                <a:lnTo>
                  <a:pt x="0" y="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任意多边形 2"/>
          <p:cNvSpPr/>
          <p:nvPr>
            <p:custDataLst>
              <p:tags r:id="rId4"/>
            </p:custDataLst>
          </p:nvPr>
        </p:nvSpPr>
        <p:spPr>
          <a:xfrm>
            <a:off x="942975" y="1924685"/>
            <a:ext cx="975360" cy="635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6" h="1001">
                <a:moveTo>
                  <a:pt x="0" y="1"/>
                </a:moveTo>
                <a:lnTo>
                  <a:pt x="266" y="1"/>
                </a:lnTo>
                <a:lnTo>
                  <a:pt x="266" y="857"/>
                </a:lnTo>
                <a:lnTo>
                  <a:pt x="613" y="857"/>
                </a:lnTo>
                <a:lnTo>
                  <a:pt x="613" y="145"/>
                </a:lnTo>
                <a:lnTo>
                  <a:pt x="268" y="145"/>
                </a:lnTo>
                <a:lnTo>
                  <a:pt x="314" y="1"/>
                </a:lnTo>
                <a:lnTo>
                  <a:pt x="681" y="1"/>
                </a:lnTo>
                <a:lnTo>
                  <a:pt x="880" y="189"/>
                </a:lnTo>
                <a:lnTo>
                  <a:pt x="880" y="814"/>
                </a:lnTo>
                <a:lnTo>
                  <a:pt x="681" y="1001"/>
                </a:lnTo>
                <a:lnTo>
                  <a:pt x="199" y="1001"/>
                </a:lnTo>
                <a:lnTo>
                  <a:pt x="0" y="814"/>
                </a:lnTo>
                <a:lnTo>
                  <a:pt x="0" y="1"/>
                </a:lnTo>
                <a:close/>
                <a:moveTo>
                  <a:pt x="1065" y="0"/>
                </a:moveTo>
                <a:lnTo>
                  <a:pt x="1411" y="0"/>
                </a:lnTo>
                <a:lnTo>
                  <a:pt x="1411" y="857"/>
                </a:lnTo>
                <a:lnTo>
                  <a:pt x="1536" y="857"/>
                </a:lnTo>
                <a:lnTo>
                  <a:pt x="1536" y="1001"/>
                </a:lnTo>
                <a:lnTo>
                  <a:pt x="989" y="1001"/>
                </a:lnTo>
                <a:lnTo>
                  <a:pt x="1035" y="857"/>
                </a:lnTo>
                <a:lnTo>
                  <a:pt x="1144" y="857"/>
                </a:lnTo>
                <a:lnTo>
                  <a:pt x="1144" y="144"/>
                </a:lnTo>
                <a:lnTo>
                  <a:pt x="1019" y="144"/>
                </a:lnTo>
                <a:lnTo>
                  <a:pt x="1065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pic>
        <p:nvPicPr>
          <p:cNvPr id="51" name="图片 50" descr="D:/Pictures/Saved Pictures/图片4.png图片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73"/>
          <a:stretch>
            <a:fillRect/>
          </a:stretch>
        </p:blipFill>
        <p:spPr>
          <a:xfrm>
            <a:off x="913257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927417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应用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场景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2" name="任意多边形 51"/>
          <p:cNvSpPr/>
          <p:nvPr>
            <p:custDataLst>
              <p:tags r:id="rId9"/>
            </p:custDataLst>
          </p:nvPr>
        </p:nvSpPr>
        <p:spPr>
          <a:xfrm>
            <a:off x="914654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924623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>
            <p:custDataLst>
              <p:tags r:id="rId11"/>
            </p:custDataLst>
          </p:nvPr>
        </p:nvCxnSpPr>
        <p:spPr>
          <a:xfrm flipH="1">
            <a:off x="909193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/>
          <p:cNvCxnSpPr/>
          <p:nvPr>
            <p:custDataLst>
              <p:tags r:id="rId12"/>
            </p:custDataLst>
          </p:nvPr>
        </p:nvCxnSpPr>
        <p:spPr>
          <a:xfrm>
            <a:off x="10659745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>
            <p:custDataLst>
              <p:tags r:id="rId13"/>
            </p:custDataLst>
          </p:nvPr>
        </p:nvCxnSpPr>
        <p:spPr>
          <a:xfrm flipV="1">
            <a:off x="11203305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任意多边形: 形状 66"/>
          <p:cNvSpPr/>
          <p:nvPr>
            <p:custDataLst>
              <p:tags r:id="rId14"/>
            </p:custDataLst>
          </p:nvPr>
        </p:nvSpPr>
        <p:spPr>
          <a:xfrm>
            <a:off x="9063990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43" name="图片 42" descr="D:/Pictures/Saved Pictures/图片2.png图片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6884" b="347"/>
          <a:stretch>
            <a:fillRect/>
          </a:stretch>
        </p:blipFill>
        <p:spPr>
          <a:xfrm>
            <a:off x="634111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6482080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创新与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挑战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4" name="任意多边形 43"/>
          <p:cNvSpPr/>
          <p:nvPr>
            <p:custDataLst>
              <p:tags r:id="rId18"/>
            </p:custDataLst>
          </p:nvPr>
        </p:nvSpPr>
        <p:spPr>
          <a:xfrm>
            <a:off x="635508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9"/>
            </p:custDataLst>
          </p:nvPr>
        </p:nvCxnSpPr>
        <p:spPr>
          <a:xfrm>
            <a:off x="7868285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/>
          <p:cNvCxnSpPr/>
          <p:nvPr>
            <p:custDataLst>
              <p:tags r:id="rId20"/>
            </p:custDataLst>
          </p:nvPr>
        </p:nvCxnSpPr>
        <p:spPr>
          <a:xfrm flipV="1">
            <a:off x="8411845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/>
          <p:cNvCxnSpPr/>
          <p:nvPr>
            <p:custDataLst>
              <p:tags r:id="rId21"/>
            </p:custDataLst>
          </p:nvPr>
        </p:nvCxnSpPr>
        <p:spPr>
          <a:xfrm>
            <a:off x="645096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>
            <p:custDataLst>
              <p:tags r:id="rId22"/>
            </p:custDataLst>
          </p:nvPr>
        </p:nvCxnSpPr>
        <p:spPr>
          <a:xfrm flipH="1">
            <a:off x="629666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任意多边形: 形状 66"/>
          <p:cNvSpPr/>
          <p:nvPr>
            <p:custDataLst>
              <p:tags r:id="rId23"/>
            </p:custDataLst>
          </p:nvPr>
        </p:nvSpPr>
        <p:spPr>
          <a:xfrm>
            <a:off x="627824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45" name="图片 44" descr="7b0a202020202266696c746572223a202230220a7d0a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CDFE0825-6DEF-4EF5-8246-60DE8C826C90}">
                <a14:imgProps xmlns:a14="http://schemas.microsoft.com/office/drawing/2010/main">
                  <a14:imgLayer r:embed="rId26">
                    <a14:imgEffect name="17"/>
                  </a14:imgLayer>
                </a14:imgProps>
              </a:ext>
            </a:extLst>
          </a:blip>
          <a:srcRect b="673"/>
          <a:stretch>
            <a:fillRect/>
          </a:stretch>
        </p:blipFill>
        <p:spPr>
          <a:xfrm>
            <a:off x="3555365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27"/>
            </p:custDataLst>
          </p:nvPr>
        </p:nvSpPr>
        <p:spPr>
          <a:xfrm>
            <a:off x="369633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设计方案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6" name="任意多边形 45"/>
          <p:cNvSpPr/>
          <p:nvPr>
            <p:custDataLst>
              <p:tags r:id="rId28"/>
            </p:custDataLst>
          </p:nvPr>
        </p:nvSpPr>
        <p:spPr>
          <a:xfrm>
            <a:off x="3569335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9"/>
            </p:custDataLst>
          </p:nvPr>
        </p:nvCxnSpPr>
        <p:spPr>
          <a:xfrm>
            <a:off x="3669030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接连接符 57"/>
          <p:cNvCxnSpPr/>
          <p:nvPr>
            <p:custDataLst>
              <p:tags r:id="rId30"/>
            </p:custDataLst>
          </p:nvPr>
        </p:nvCxnSpPr>
        <p:spPr>
          <a:xfrm flipH="1">
            <a:off x="3514725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/>
          <p:cNvCxnSpPr/>
          <p:nvPr>
            <p:custDataLst>
              <p:tags r:id="rId31"/>
            </p:custDataLst>
          </p:nvPr>
        </p:nvCxnSpPr>
        <p:spPr>
          <a:xfrm>
            <a:off x="5082540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接连接符 59"/>
          <p:cNvCxnSpPr/>
          <p:nvPr>
            <p:custDataLst>
              <p:tags r:id="rId32"/>
            </p:custDataLst>
          </p:nvPr>
        </p:nvCxnSpPr>
        <p:spPr>
          <a:xfrm flipV="1">
            <a:off x="5626100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任意多边形: 形状 66"/>
          <p:cNvSpPr/>
          <p:nvPr>
            <p:custDataLst>
              <p:tags r:id="rId33"/>
            </p:custDataLst>
          </p:nvPr>
        </p:nvSpPr>
        <p:spPr>
          <a:xfrm>
            <a:off x="349059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D:/Pictures/Saved Pictures/图片1.png图片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rcRect l="-59" t="2957" r="59" b="39958"/>
          <a:stretch>
            <a:fillRect/>
          </a:stretch>
        </p:blipFill>
        <p:spPr>
          <a:xfrm>
            <a:off x="76835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455" name="任意多边形 454"/>
          <p:cNvSpPr/>
          <p:nvPr>
            <p:custDataLst>
              <p:tags r:id="rId36"/>
            </p:custDataLst>
          </p:nvPr>
        </p:nvSpPr>
        <p:spPr>
          <a:xfrm>
            <a:off x="78232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66" name="直接连接符 465"/>
          <p:cNvCxnSpPr/>
          <p:nvPr>
            <p:custDataLst>
              <p:tags r:id="rId37"/>
            </p:custDataLst>
          </p:nvPr>
        </p:nvCxnSpPr>
        <p:spPr>
          <a:xfrm>
            <a:off x="88201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7" name="直接连接符 466"/>
          <p:cNvCxnSpPr/>
          <p:nvPr>
            <p:custDataLst>
              <p:tags r:id="rId38"/>
            </p:custDataLst>
          </p:nvPr>
        </p:nvCxnSpPr>
        <p:spPr>
          <a:xfrm flipH="1">
            <a:off x="72771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/>
          <p:cNvCxnSpPr/>
          <p:nvPr>
            <p:custDataLst>
              <p:tags r:id="rId39"/>
            </p:custDataLst>
          </p:nvPr>
        </p:nvCxnSpPr>
        <p:spPr>
          <a:xfrm>
            <a:off x="2297430" y="5690870"/>
            <a:ext cx="544830" cy="0"/>
          </a:xfrm>
          <a:prstGeom prst="line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/>
          <p:cNvCxnSpPr/>
          <p:nvPr>
            <p:custDataLst>
              <p:tags r:id="rId40"/>
            </p:custDataLst>
          </p:nvPr>
        </p:nvCxnSpPr>
        <p:spPr>
          <a:xfrm flipV="1">
            <a:off x="2839085" y="5540375"/>
            <a:ext cx="149860" cy="151765"/>
          </a:xfrm>
          <a:prstGeom prst="line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矩形 6"/>
          <p:cNvSpPr/>
          <p:nvPr>
            <p:custDataLst>
              <p:tags r:id="rId41"/>
            </p:custDataLst>
          </p:nvPr>
        </p:nvSpPr>
        <p:spPr>
          <a:xfrm>
            <a:off x="90106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项目背景与目标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4" name="任意多边形: 形状 66"/>
          <p:cNvSpPr/>
          <p:nvPr>
            <p:custDataLst>
              <p:tags r:id="rId42"/>
            </p:custDataLst>
          </p:nvPr>
        </p:nvSpPr>
        <p:spPr>
          <a:xfrm>
            <a:off x="69786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4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5908040" y="1348740"/>
            <a:ext cx="5694045" cy="47593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根据最新的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GitHub Octoverse 2025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报告，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年是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GitHub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历史上开发者增长最快的一年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平均每秒就有一名新开发者加入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平均每分钟就新增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个仓库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公开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开源仓库将近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亿，同比增长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7200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然而，在如此庞大的新增开发者与仓库数量背后。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许多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"first-contribution"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的存在几乎完全是为了帮助新人提交他们的第一个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它们年复一年的存在表明，新手仍然需要并寻求低阻力的练习沙箱。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当完成初次练习之后，大量新手仍然不知道如何快速寻找到适合自己的开源项目，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大量新贡献者在首次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后流失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。因此，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65855" y="296615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" y="3003550"/>
            <a:ext cx="5198110" cy="292798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1494155"/>
            <a:ext cx="5203825" cy="1310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710" y="6004560"/>
            <a:ext cx="2775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>
                    <a:lumMod val="95000"/>
                  </a:schemeClr>
                </a:solidFill>
              </a:rPr>
              <a:t>数据来源：</a:t>
            </a:r>
            <a:r>
              <a:rPr lang="en-US" altLang="zh-CN" sz="1000">
                <a:solidFill>
                  <a:schemeClr val="tx1">
                    <a:lumMod val="9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GitHub Octoverse 2025</a:t>
            </a:r>
            <a:endParaRPr lang="en-US" altLang="zh-CN" sz="1000">
              <a:solidFill>
                <a:schemeClr val="tx1">
                  <a:lumMod val="9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8345" y="5450840"/>
            <a:ext cx="6259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精准匹配真实项目需求，是提升社区留存率的关键。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1515" y="213315"/>
            <a:ext cx="10800000" cy="720000"/>
          </a:xfrm>
        </p:spPr>
        <p:txBody>
          <a:bodyPr/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项目目标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E:/设计图片素材/7725950_.jpg7725950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755" r="16755"/>
          <a:stretch>
            <a:fillRect/>
          </a:stretch>
        </p:blipFill>
        <p:spPr>
          <a:xfrm>
            <a:off x="7018020" y="1750060"/>
            <a:ext cx="4182745" cy="44475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87" h="7004">
                <a:moveTo>
                  <a:pt x="852" y="0"/>
                </a:moveTo>
                <a:lnTo>
                  <a:pt x="1617" y="0"/>
                </a:lnTo>
                <a:lnTo>
                  <a:pt x="1692" y="62"/>
                </a:lnTo>
                <a:lnTo>
                  <a:pt x="4874" y="62"/>
                </a:lnTo>
                <a:lnTo>
                  <a:pt x="4949" y="0"/>
                </a:lnTo>
                <a:lnTo>
                  <a:pt x="5735" y="0"/>
                </a:lnTo>
                <a:lnTo>
                  <a:pt x="6505" y="635"/>
                </a:lnTo>
                <a:lnTo>
                  <a:pt x="6544" y="667"/>
                </a:lnTo>
                <a:lnTo>
                  <a:pt x="6544" y="1493"/>
                </a:lnTo>
                <a:lnTo>
                  <a:pt x="6587" y="1529"/>
                </a:lnTo>
                <a:lnTo>
                  <a:pt x="6587" y="1973"/>
                </a:lnTo>
                <a:lnTo>
                  <a:pt x="6389" y="2137"/>
                </a:lnTo>
                <a:lnTo>
                  <a:pt x="6389" y="3703"/>
                </a:lnTo>
                <a:lnTo>
                  <a:pt x="6587" y="3866"/>
                </a:lnTo>
                <a:lnTo>
                  <a:pt x="6587" y="4474"/>
                </a:lnTo>
                <a:lnTo>
                  <a:pt x="6518" y="4531"/>
                </a:lnTo>
                <a:lnTo>
                  <a:pt x="6518" y="4898"/>
                </a:lnTo>
                <a:lnTo>
                  <a:pt x="6587" y="4955"/>
                </a:lnTo>
                <a:lnTo>
                  <a:pt x="6587" y="5475"/>
                </a:lnTo>
                <a:lnTo>
                  <a:pt x="6544" y="5511"/>
                </a:lnTo>
                <a:lnTo>
                  <a:pt x="6505" y="5543"/>
                </a:lnTo>
                <a:lnTo>
                  <a:pt x="6505" y="6369"/>
                </a:lnTo>
                <a:lnTo>
                  <a:pt x="5735" y="7004"/>
                </a:lnTo>
                <a:lnTo>
                  <a:pt x="5070" y="7004"/>
                </a:lnTo>
                <a:lnTo>
                  <a:pt x="4909" y="6871"/>
                </a:lnTo>
                <a:lnTo>
                  <a:pt x="1654" y="6871"/>
                </a:lnTo>
                <a:lnTo>
                  <a:pt x="1501" y="7004"/>
                </a:lnTo>
                <a:lnTo>
                  <a:pt x="852" y="7004"/>
                </a:lnTo>
                <a:lnTo>
                  <a:pt x="83" y="6369"/>
                </a:lnTo>
                <a:lnTo>
                  <a:pt x="83" y="5543"/>
                </a:lnTo>
                <a:lnTo>
                  <a:pt x="44" y="5511"/>
                </a:lnTo>
                <a:lnTo>
                  <a:pt x="0" y="5475"/>
                </a:lnTo>
                <a:lnTo>
                  <a:pt x="0" y="4956"/>
                </a:lnTo>
                <a:lnTo>
                  <a:pt x="70" y="4899"/>
                </a:lnTo>
                <a:lnTo>
                  <a:pt x="70" y="4531"/>
                </a:lnTo>
                <a:lnTo>
                  <a:pt x="0" y="4474"/>
                </a:lnTo>
                <a:lnTo>
                  <a:pt x="0" y="3866"/>
                </a:lnTo>
                <a:lnTo>
                  <a:pt x="199" y="3703"/>
                </a:lnTo>
                <a:lnTo>
                  <a:pt x="199" y="2137"/>
                </a:lnTo>
                <a:lnTo>
                  <a:pt x="0" y="1972"/>
                </a:lnTo>
                <a:lnTo>
                  <a:pt x="0" y="1529"/>
                </a:lnTo>
                <a:lnTo>
                  <a:pt x="43" y="1493"/>
                </a:lnTo>
                <a:lnTo>
                  <a:pt x="43" y="667"/>
                </a:lnTo>
                <a:lnTo>
                  <a:pt x="82" y="635"/>
                </a:lnTo>
                <a:lnTo>
                  <a:pt x="852" y="0"/>
                </a:lnTo>
                <a:close/>
              </a:path>
            </a:pathLst>
          </a:custGeom>
          <a:ln>
            <a:noFill/>
          </a:ln>
        </p:spPr>
      </p:pic>
      <p:sp>
        <p:nvSpPr>
          <p:cNvPr id="118" name="任意多边形: 形状 117"/>
          <p:cNvSpPr/>
          <p:nvPr>
            <p:custDataLst>
              <p:tags r:id="rId4"/>
            </p:custDataLst>
          </p:nvPr>
        </p:nvSpPr>
        <p:spPr>
          <a:xfrm flipH="1">
            <a:off x="11151870" y="3145790"/>
            <a:ext cx="36000" cy="929640"/>
          </a:xfrm>
          <a:custGeom>
            <a:avLst/>
            <a:gdLst>
              <a:gd name="connsiteX0" fmla="*/ 0 w 29000"/>
              <a:gd name="connsiteY0" fmla="*/ 29000 h 717092"/>
              <a:gd name="connsiteX1" fmla="*/ 0 w 29000"/>
              <a:gd name="connsiteY1" fmla="*/ 688092 h 717092"/>
              <a:gd name="connsiteX2" fmla="*/ 29000 w 29000"/>
              <a:gd name="connsiteY2" fmla="*/ 717093 h 717092"/>
              <a:gd name="connsiteX3" fmla="*/ 29000 w 29000"/>
              <a:gd name="connsiteY3" fmla="*/ 717093 h 717092"/>
              <a:gd name="connsiteX4" fmla="*/ 29000 w 29000"/>
              <a:gd name="connsiteY4" fmla="*/ 717093 h 717092"/>
              <a:gd name="connsiteX5" fmla="*/ 29000 w 29000"/>
              <a:gd name="connsiteY5" fmla="*/ 0 h 717092"/>
              <a:gd name="connsiteX6" fmla="*/ 29000 w 29000"/>
              <a:gd name="connsiteY6" fmla="*/ 0 h 717092"/>
              <a:gd name="connsiteX7" fmla="*/ 29000 w 29000"/>
              <a:gd name="connsiteY7" fmla="*/ 0 h 717092"/>
              <a:gd name="connsiteX8" fmla="*/ 0 w 29000"/>
              <a:gd name="connsiteY8" fmla="*/ 29000 h 7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00" h="717092">
                <a:moveTo>
                  <a:pt x="0" y="29000"/>
                </a:moveTo>
                <a:lnTo>
                  <a:pt x="0" y="688092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0"/>
                </a:lnTo>
                <a:lnTo>
                  <a:pt x="29000" y="0"/>
                </a:lnTo>
                <a:lnTo>
                  <a:pt x="29000" y="0"/>
                </a:lnTo>
                <a:lnTo>
                  <a:pt x="0" y="29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: 形状 120"/>
          <p:cNvSpPr/>
          <p:nvPr>
            <p:custDataLst>
              <p:tags r:id="rId5"/>
            </p:custDataLst>
          </p:nvPr>
        </p:nvSpPr>
        <p:spPr>
          <a:xfrm flipV="1">
            <a:off x="8230870" y="1700530"/>
            <a:ext cx="1757045" cy="360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746764" y="1285035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任意多边形: 形状 123"/>
          <p:cNvSpPr/>
          <p:nvPr>
            <p:custDataLst>
              <p:tags r:id="rId7"/>
            </p:custDataLst>
          </p:nvPr>
        </p:nvSpPr>
        <p:spPr>
          <a:xfrm>
            <a:off x="691420" y="1216025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: 形状 126"/>
          <p:cNvSpPr/>
          <p:nvPr>
            <p:custDataLst>
              <p:tags r:id="rId8"/>
            </p:custDataLst>
          </p:nvPr>
        </p:nvSpPr>
        <p:spPr>
          <a:xfrm>
            <a:off x="752914" y="1757169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1767840" y="1651635"/>
            <a:ext cx="4930140" cy="850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设计人工规则驱动的</a:t>
            </a:r>
            <a:r>
              <a:rPr lang="zh-CN" altLang="en-US" sz="1200" dirty="0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匹配算法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，融合项目活跃度、技能需求标签、新人友好度三维量化评估。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辅助解析用户技能描述，生成标准化匹配标签，实现精准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项目排序推荐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，降低新手选择成本。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1767559" y="1250871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多维度贡献匹配算法引擎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任意多边形: 形状 254"/>
          <p:cNvSpPr/>
          <p:nvPr>
            <p:custDataLst>
              <p:tags r:id="rId11"/>
            </p:custDataLst>
          </p:nvPr>
        </p:nvSpPr>
        <p:spPr>
          <a:xfrm flipV="1">
            <a:off x="1420461" y="1536783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746764" y="5191929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任意多边形: 形状 123"/>
          <p:cNvSpPr/>
          <p:nvPr>
            <p:custDataLst>
              <p:tags r:id="rId13"/>
            </p:custDataLst>
          </p:nvPr>
        </p:nvSpPr>
        <p:spPr>
          <a:xfrm>
            <a:off x="691420" y="5122919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: 形状 126"/>
          <p:cNvSpPr/>
          <p:nvPr>
            <p:custDataLst>
              <p:tags r:id="rId14"/>
            </p:custDataLst>
          </p:nvPr>
        </p:nvSpPr>
        <p:spPr>
          <a:xfrm>
            <a:off x="752914" y="5664063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1767559" y="5558841"/>
            <a:ext cx="4588790" cy="6791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针对新手贡献者，基于项目历史数据识别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"Good First Issue"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特征，设计渐进式任务推荐机制。系统自动筛选低门槛、高响应率项目，结合交互式引导，缩短新手从注册到首次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合并的路径。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1767559" y="5157766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新手贡献引导路径设计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任意多边形: 形状 254"/>
          <p:cNvSpPr/>
          <p:nvPr>
            <p:custDataLst>
              <p:tags r:id="rId17"/>
            </p:custDataLst>
          </p:nvPr>
        </p:nvSpPr>
        <p:spPr>
          <a:xfrm flipV="1">
            <a:off x="1420461" y="5443677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746764" y="2587333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任意多边形: 形状 123"/>
          <p:cNvSpPr/>
          <p:nvPr>
            <p:custDataLst>
              <p:tags r:id="rId19"/>
            </p:custDataLst>
          </p:nvPr>
        </p:nvSpPr>
        <p:spPr>
          <a:xfrm>
            <a:off x="691420" y="2518323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: 形状 126"/>
          <p:cNvSpPr/>
          <p:nvPr>
            <p:custDataLst>
              <p:tags r:id="rId20"/>
            </p:custDataLst>
          </p:nvPr>
        </p:nvSpPr>
        <p:spPr>
          <a:xfrm>
            <a:off x="752914" y="3059467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1"/>
            </p:custDataLst>
          </p:nvPr>
        </p:nvSpPr>
        <p:spPr>
          <a:xfrm>
            <a:off x="1767840" y="2959735"/>
            <a:ext cx="4588510" cy="8502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OpenDigger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官方静态数据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，构建交互式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DataEase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看板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，直观展示项目活跃度（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Repo Growth Rate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）、健康度（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响应率、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合并周期）等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CHAOSS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核心指标，为开发者提供客观的项目评估依据。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1767559" y="2553170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开源项目数据智能可视化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任意多边形: 形状 254"/>
          <p:cNvSpPr/>
          <p:nvPr>
            <p:custDataLst>
              <p:tags r:id="rId23"/>
            </p:custDataLst>
          </p:nvPr>
        </p:nvSpPr>
        <p:spPr>
          <a:xfrm flipV="1">
            <a:off x="1420461" y="2839081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24"/>
            </p:custDataLst>
          </p:nvPr>
        </p:nvSpPr>
        <p:spPr>
          <a:xfrm>
            <a:off x="746764" y="3889631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任意多边形: 形状 123"/>
          <p:cNvSpPr/>
          <p:nvPr>
            <p:custDataLst>
              <p:tags r:id="rId25"/>
            </p:custDataLst>
          </p:nvPr>
        </p:nvSpPr>
        <p:spPr>
          <a:xfrm>
            <a:off x="691420" y="3820621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: 形状 126"/>
          <p:cNvSpPr/>
          <p:nvPr>
            <p:custDataLst>
              <p:tags r:id="rId26"/>
            </p:custDataLst>
          </p:nvPr>
        </p:nvSpPr>
        <p:spPr>
          <a:xfrm>
            <a:off x="752914" y="4361765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27"/>
            </p:custDataLst>
          </p:nvPr>
        </p:nvSpPr>
        <p:spPr>
          <a:xfrm>
            <a:off x="1767559" y="4256543"/>
            <a:ext cx="4588790" cy="6791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集成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轻量级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Ollama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本地部署）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，提供个性化数据解读与成长建议。通过自然语言交互解释关键指标含义，识别技能提升方向，并推荐匹配的学习资源与进阶项目，提升用户留存率。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28"/>
            </p:custDataLst>
          </p:nvPr>
        </p:nvSpPr>
        <p:spPr>
          <a:xfrm>
            <a:off x="1767559" y="3855468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开发者成长洞察助手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: 形状 254"/>
          <p:cNvSpPr/>
          <p:nvPr>
            <p:custDataLst>
              <p:tags r:id="rId29"/>
            </p:custDataLst>
          </p:nvPr>
        </p:nvSpPr>
        <p:spPr>
          <a:xfrm flipV="1">
            <a:off x="1420461" y="4141379"/>
            <a:ext cx="4924272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4"/>
          <p:cNvSpPr/>
          <p:nvPr>
            <p:custDataLst>
              <p:tags r:id="rId1"/>
            </p:custDataLst>
          </p:nvPr>
        </p:nvSpPr>
        <p:spPr>
          <a:xfrm>
            <a:off x="4538980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4" name="图片 23" descr="7b0a202020202266696c746572223a202230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CDFE0825-6DEF-4EF5-8246-60DE8C826C90}">
                <a14:imgProps xmlns:a14="http://schemas.microsoft.com/office/drawing/2010/main">
                  <a14:imgLayer r:embed="rId4">
                    <a14:imgEffect name="17"/>
                  </a14:imgLayer>
                </a14:imgProps>
              </a:ext>
            </a:extLst>
          </a:blip>
          <a:srcRect l="3140" r="3140"/>
          <a:stretch>
            <a:fillRect/>
          </a:stretch>
        </p:blipFill>
        <p:spPr>
          <a:xfrm>
            <a:off x="4600575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25" name="任意多边形: 形状 155"/>
          <p:cNvSpPr/>
          <p:nvPr>
            <p:custDataLst>
              <p:tags r:id="rId5"/>
            </p:custDataLst>
          </p:nvPr>
        </p:nvSpPr>
        <p:spPr>
          <a:xfrm>
            <a:off x="4508500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: 形状 156"/>
          <p:cNvSpPr/>
          <p:nvPr>
            <p:custDataLst>
              <p:tags r:id="rId6"/>
            </p:custDataLst>
          </p:nvPr>
        </p:nvSpPr>
        <p:spPr>
          <a:xfrm>
            <a:off x="7046595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lvl="0"/>
            <a:r>
              <a:rPr lang="zh-CN" altLang="en-US" b="1"/>
              <a:t>分层架构设计</a:t>
            </a:r>
            <a:endParaRPr lang="zh-CN" altLang="en-US" b="1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97865" y="4584700"/>
            <a:ext cx="3393440" cy="1467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离线模式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：调用预下载的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Top300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流行项目指标数据集（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top300_metrics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在线模式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：实时对接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OpenDigger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官方数据与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GitHub API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，确保数据时效性与覆盖面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697230" y="3681699"/>
            <a:ext cx="327787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双模数据策略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4455795" y="4584700"/>
            <a:ext cx="3280410" cy="163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项目排序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基于人工定义的权重模型（如：活跃度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40%+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技能匹配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30%+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新人友好度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30%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辅助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Ollama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部署本地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辅助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解析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用户需求，生成标准化技能标签与数据解读；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4455160" y="3681699"/>
            <a:ext cx="3281679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算法层：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规则驱动的三维匹配引擎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8215948" y="4584976"/>
            <a:ext cx="3281045" cy="1467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自然语言交互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：为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DataEase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开发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插件，动态筛选数据源并实时更新可视化图表；悬停提供指标解读，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提供推荐解释，实现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对话即分析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的零门槛体验。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8216265" y="3681699"/>
            <a:ext cx="328041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交互层：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DataEase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动态看板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14"/>
            </p:custDataLst>
          </p:nvPr>
        </p:nvCxnSpPr>
        <p:spPr>
          <a:xfrm>
            <a:off x="2063750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15"/>
            </p:custDataLst>
          </p:nvPr>
        </p:nvCxnSpPr>
        <p:spPr>
          <a:xfrm>
            <a:off x="5823585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16"/>
            </p:custDataLst>
          </p:nvPr>
        </p:nvCxnSpPr>
        <p:spPr>
          <a:xfrm>
            <a:off x="9584055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4"/>
          <p:cNvSpPr/>
          <p:nvPr>
            <p:custDataLst>
              <p:tags r:id="rId17"/>
            </p:custDataLst>
          </p:nvPr>
        </p:nvSpPr>
        <p:spPr>
          <a:xfrm>
            <a:off x="779145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6" name="图片 15" descr="D:/Pictures/Saved Pictures/SnowShot_2025-12-29_12-57-47.pngSnowShot_2025-12-29_12-57-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t="5180" b="5180"/>
          <a:stretch>
            <a:fillRect/>
          </a:stretch>
        </p:blipFill>
        <p:spPr>
          <a:xfrm>
            <a:off x="840740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17" name="任意多边形: 形状 155"/>
          <p:cNvSpPr/>
          <p:nvPr>
            <p:custDataLst>
              <p:tags r:id="rId20"/>
            </p:custDataLst>
          </p:nvPr>
        </p:nvSpPr>
        <p:spPr>
          <a:xfrm>
            <a:off x="748665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: 形状 156"/>
          <p:cNvSpPr/>
          <p:nvPr>
            <p:custDataLst>
              <p:tags r:id="rId21"/>
            </p:custDataLst>
          </p:nvPr>
        </p:nvSpPr>
        <p:spPr>
          <a:xfrm>
            <a:off x="3286760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任意多边形: 形状 4"/>
          <p:cNvSpPr/>
          <p:nvPr>
            <p:custDataLst>
              <p:tags r:id="rId22"/>
            </p:custDataLst>
          </p:nvPr>
        </p:nvSpPr>
        <p:spPr>
          <a:xfrm>
            <a:off x="8299450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3" name="图片 32" descr="D:/Pictures/Saved Pictures/SnowShot_2025-12-29_12-46-31.pngSnowShot_2025-12-29_12-46-3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duotone>
              <a:prstClr val="black"/>
              <a:schemeClr val="accent6">
                <a:tint val="45000"/>
                <a:satMod val="400000"/>
              </a:schemeClr>
            </a:duotone>
            <a:lum bright="6000" contrast="36000"/>
          </a:blip>
          <a:srcRect t="3225" b="3225"/>
          <a:stretch>
            <a:fillRect/>
          </a:stretch>
        </p:blipFill>
        <p:spPr>
          <a:xfrm>
            <a:off x="8361045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34" name="任意多边形: 形状 155"/>
          <p:cNvSpPr/>
          <p:nvPr>
            <p:custDataLst>
              <p:tags r:id="rId25"/>
            </p:custDataLst>
          </p:nvPr>
        </p:nvSpPr>
        <p:spPr>
          <a:xfrm>
            <a:off x="8268970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: 形状 156"/>
          <p:cNvSpPr/>
          <p:nvPr>
            <p:custDataLst>
              <p:tags r:id="rId26"/>
            </p:custDataLst>
          </p:nvPr>
        </p:nvSpPr>
        <p:spPr>
          <a:xfrm>
            <a:off x="10807065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239985"/>
            <a:ext cx="10800000" cy="720000"/>
          </a:xfrm>
        </p:spPr>
        <p:txBody>
          <a:bodyPr/>
          <a:lstStyle/>
          <a:p>
            <a:r>
              <a:rPr lang="zh-CN" altLang="en-US"/>
              <a:t>核心</a:t>
            </a:r>
            <a:r>
              <a:rPr lang="zh-CN" altLang="en-US"/>
              <a:t>技术栈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1255395" y="1076960"/>
          <a:ext cx="8532495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560"/>
                <a:gridCol w="2941320"/>
                <a:gridCol w="428561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可视化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DataEase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统一前端框架，可视化核心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AI</a:t>
                      </a:r>
                      <a:r>
                        <a:rPr lang="zh-CN" altLang="en-US" sz="1800">
                          <a:sym typeface="+mn-ea"/>
                        </a:rPr>
                        <a:t>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Ollama + Llama 3 8B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本地部署，</a:t>
                      </a:r>
                      <a:r>
                        <a:rPr lang="en-US" altLang="zh-CN"/>
                        <a:t>4-bit</a:t>
                      </a:r>
                      <a:r>
                        <a:rPr lang="zh-CN" altLang="en-US"/>
                        <a:t>量化，数据隐私保护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数据处理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Polars/Dask/Spark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分层处理引擎，适配不同硬件配置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存储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DuckDB/PostgreSQL/Neo4j/MinIO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分层存储策略，性能与成本平衡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后端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DataEase</a:t>
                      </a:r>
                      <a:r>
                        <a:rPr lang="zh-CN" altLang="en-US"/>
                        <a:t>后端服务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统一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网关，权限管理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部署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Docker + Docker Compose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跨平台部署，配置标准化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矩形: 剪去对角 148"/>
          <p:cNvSpPr/>
          <p:nvPr>
            <p:custDataLst>
              <p:tags r:id="rId2"/>
            </p:custDataLst>
          </p:nvPr>
        </p:nvSpPr>
        <p:spPr>
          <a:xfrm>
            <a:off x="1247136" y="4370732"/>
            <a:ext cx="9071263" cy="1723465"/>
          </a:xfrm>
          <a:prstGeom prst="snip2DiagRect">
            <a:avLst>
              <a:gd name="adj1" fmla="val 0"/>
              <a:gd name="adj2" fmla="val 12621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6350">
            <a:solidFill>
              <a:schemeClr val="accent1">
                <a:alpha val="5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3"/>
            </p:custDataLst>
          </p:nvPr>
        </p:nvSpPr>
        <p:spPr>
          <a:xfrm>
            <a:off x="10020753" y="6030720"/>
            <a:ext cx="302446" cy="640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3" h="506">
                <a:moveTo>
                  <a:pt x="506" y="0"/>
                </a:moveTo>
                <a:lnTo>
                  <a:pt x="1533" y="0"/>
                </a:lnTo>
                <a:lnTo>
                  <a:pt x="1533" y="437"/>
                </a:lnTo>
                <a:lnTo>
                  <a:pt x="1532" y="437"/>
                </a:lnTo>
                <a:lnTo>
                  <a:pt x="1532" y="506"/>
                </a:lnTo>
                <a:lnTo>
                  <a:pt x="506" y="506"/>
                </a:lnTo>
                <a:lnTo>
                  <a:pt x="506" y="506"/>
                </a:lnTo>
                <a:lnTo>
                  <a:pt x="0" y="506"/>
                </a:lnTo>
                <a:lnTo>
                  <a:pt x="50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48"/>
          <p:cNvSpPr/>
          <p:nvPr>
            <p:custDataLst>
              <p:tags r:id="rId4"/>
            </p:custDataLst>
          </p:nvPr>
        </p:nvSpPr>
        <p:spPr>
          <a:xfrm>
            <a:off x="1247136" y="4363797"/>
            <a:ext cx="1143109" cy="353654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41" name="等腰三角形 40"/>
          <p:cNvSpPr/>
          <p:nvPr>
            <p:custDataLst>
              <p:tags r:id="rId5"/>
            </p:custDataLst>
          </p:nvPr>
        </p:nvSpPr>
        <p:spPr>
          <a:xfrm rot="10800000" flipH="1">
            <a:off x="1247136" y="4363797"/>
            <a:ext cx="223501" cy="13975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6"/>
            </p:custDataLst>
          </p:nvPr>
        </p:nvCxnSpPr>
        <p:spPr>
          <a:xfrm>
            <a:off x="1273273" y="4576096"/>
            <a:ext cx="0" cy="105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: 形状 73"/>
          <p:cNvSpPr/>
          <p:nvPr>
            <p:custDataLst>
              <p:tags r:id="rId7"/>
            </p:custDataLst>
          </p:nvPr>
        </p:nvSpPr>
        <p:spPr>
          <a:xfrm>
            <a:off x="1726143" y="4327525"/>
            <a:ext cx="332852" cy="34139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4" name="矩形 43"/>
          <p:cNvSpPr/>
          <p:nvPr>
            <p:custDataLst>
              <p:tags r:id="rId8"/>
            </p:custDataLst>
          </p:nvPr>
        </p:nvSpPr>
        <p:spPr>
          <a:xfrm>
            <a:off x="4056102" y="4365931"/>
            <a:ext cx="5992922" cy="17250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本项目按功能可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拆解为以下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模块：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认证与权限控制模块、数据源模块、数据处理模块、存储模块、分析引擎、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服务模块、可视化模块、后端服务模块、部署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模块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45" name="直接连接符 44"/>
          <p:cNvCxnSpPr/>
          <p:nvPr>
            <p:custDataLst>
              <p:tags r:id="rId9"/>
            </p:custDataLst>
          </p:nvPr>
        </p:nvCxnSpPr>
        <p:spPr>
          <a:xfrm>
            <a:off x="3698180" y="4762792"/>
            <a:ext cx="0" cy="931876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3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>
            <p:custDataLst>
              <p:tags r:id="rId10"/>
            </p:custDataLst>
          </p:nvPr>
        </p:nvSpPr>
        <p:spPr>
          <a:xfrm>
            <a:off x="1439699" y="4366464"/>
            <a:ext cx="1922429" cy="1724533"/>
          </a:xfrm>
          <a:prstGeom prst="rect">
            <a:avLst/>
          </a:prstGeom>
          <a:noFill/>
        </p:spPr>
        <p:txBody>
          <a:bodyPr wrap="square" lIns="0" tIns="36195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模块拆解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模块设计</a:t>
            </a:r>
            <a:r>
              <a:rPr>
                <a:sym typeface="+mn-ea"/>
              </a:rPr>
              <a:t>详解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sp>
        <p:nvSpPr>
          <p:cNvPr id="94" name="任意多边形 93"/>
          <p:cNvSpPr/>
          <p:nvPr>
            <p:custDataLst>
              <p:tags r:id="rId2"/>
            </p:custDataLst>
          </p:nvPr>
        </p:nvSpPr>
        <p:spPr>
          <a:xfrm>
            <a:off x="4466638" y="2101731"/>
            <a:ext cx="3335533" cy="4027404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OpenDigger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静态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数据：</a:t>
            </a:r>
            <a:endParaRPr lang="zh-CN" altLang="en-US" sz="14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提供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GitHub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项目活跃度、健康度核心指标（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CHAOSS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标准）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GitHub API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zh-CN" altLang="en-US" sz="14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项目搜索服务，获取Top20相关项目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top300_metrics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endParaRPr lang="en-US" altLang="zh-CN" sz="14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本地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Top300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项目指标数据集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OSGraph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（扩展）：</a:t>
            </a:r>
            <a:endParaRPr lang="zh-CN" altLang="en-US" sz="14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项目/贡献者关系网络分析，供用户参考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2" name="直角三角形 51"/>
          <p:cNvSpPr/>
          <p:nvPr>
            <p:custDataLst>
              <p:tags r:id="rId3"/>
            </p:custDataLst>
          </p:nvPr>
        </p:nvSpPr>
        <p:spPr>
          <a:xfrm rot="16200000">
            <a:off x="7656010" y="5981698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3" name="梯形 52"/>
          <p:cNvSpPr/>
          <p:nvPr>
            <p:custDataLst>
              <p:tags r:id="rId4"/>
            </p:custDataLst>
          </p:nvPr>
        </p:nvSpPr>
        <p:spPr>
          <a:xfrm rot="5400000">
            <a:off x="417112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6" name="梯形 55"/>
          <p:cNvSpPr/>
          <p:nvPr>
            <p:custDataLst>
              <p:tags r:id="rId5"/>
            </p:custDataLst>
          </p:nvPr>
        </p:nvSpPr>
        <p:spPr>
          <a:xfrm rot="16200000" flipH="1">
            <a:off x="747091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6"/>
            </p:custDataLst>
          </p:nvPr>
        </p:nvSpPr>
        <p:spPr>
          <a:xfrm flipV="1">
            <a:off x="4467276" y="5999569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9" name="任意多边形: 形状 367"/>
          <p:cNvSpPr/>
          <p:nvPr>
            <p:custDataLst>
              <p:tags r:id="rId7"/>
            </p:custDataLst>
          </p:nvPr>
        </p:nvSpPr>
        <p:spPr>
          <a:xfrm>
            <a:off x="4562377" y="5652357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2984" y="6016164"/>
            <a:ext cx="2210924" cy="2329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4229" y="6096584"/>
            <a:ext cx="1188435" cy="72123"/>
          </a:xfrm>
          <a:prstGeom prst="rect">
            <a:avLst/>
          </a:prstGeom>
        </p:spPr>
      </p:pic>
      <p:sp>
        <p:nvSpPr>
          <p:cNvPr id="75" name="菱形 74"/>
          <p:cNvSpPr/>
          <p:nvPr>
            <p:custDataLst>
              <p:tags r:id="rId11"/>
            </p:custDataLst>
          </p:nvPr>
        </p:nvSpPr>
        <p:spPr>
          <a:xfrm flipV="1">
            <a:off x="4991286" y="6123391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6" name="剪去对角的矩形 85"/>
          <p:cNvSpPr/>
          <p:nvPr>
            <p:custDataLst>
              <p:tags r:id="rId12"/>
            </p:custDataLst>
          </p:nvPr>
        </p:nvSpPr>
        <p:spPr>
          <a:xfrm>
            <a:off x="5120214" y="1847067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数据源模块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3" name="任意多边形: 形状 155"/>
          <p:cNvSpPr/>
          <p:nvPr>
            <p:custDataLst>
              <p:tags r:id="rId13"/>
            </p:custDataLst>
          </p:nvPr>
        </p:nvSpPr>
        <p:spPr>
          <a:xfrm>
            <a:off x="5104895" y="1816430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4" name="直接连接符 103"/>
          <p:cNvCxnSpPr/>
          <p:nvPr>
            <p:custDataLst>
              <p:tags r:id="rId14"/>
            </p:custDataLst>
          </p:nvPr>
        </p:nvCxnSpPr>
        <p:spPr>
          <a:xfrm flipV="1">
            <a:off x="7145404" y="2252360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任意多边形 96"/>
          <p:cNvSpPr/>
          <p:nvPr>
            <p:custDataLst>
              <p:tags r:id="rId15"/>
            </p:custDataLst>
          </p:nvPr>
        </p:nvSpPr>
        <p:spPr>
          <a:xfrm>
            <a:off x="724535" y="1499235"/>
            <a:ext cx="3335655" cy="4631055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三层访问策略，保障全场景可用性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离线模式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：无需网络与认证，直接调用本地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Top300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项目指标数据集（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top300_metrics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），提供基础匹配功能；适用于新手首次体验、网络受限环境，确保核心推荐服务不间断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匿名在线模式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：未认证用户受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GitHub API 60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次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/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小时速率限制，系统智能缓存高频访问项目数据，优先返回缓存结果；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插件自动识别请求频率，动态降级至离线数据集保障体验流畅性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认证增强模式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GitHub OAuth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认证用户享有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5000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次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/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小时完整访问权限，解锁实时数据更新、个性化成长追踪、高级筛选等完整功能；系统提供渐进式认证引导，在用户首次触发限流时无感弹出认证提示。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8" name="直角三角形 347"/>
          <p:cNvSpPr/>
          <p:nvPr>
            <p:custDataLst>
              <p:tags r:id="rId16"/>
            </p:custDataLst>
          </p:nvPr>
        </p:nvSpPr>
        <p:spPr>
          <a:xfrm rot="16200000">
            <a:off x="3914545" y="5982974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9" name="梯形 348"/>
          <p:cNvSpPr/>
          <p:nvPr>
            <p:custDataLst>
              <p:tags r:id="rId17"/>
            </p:custDataLst>
          </p:nvPr>
        </p:nvSpPr>
        <p:spPr>
          <a:xfrm rot="5400000">
            <a:off x="438596" y="418053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0" name="梯形 349"/>
          <p:cNvSpPr/>
          <p:nvPr>
            <p:custDataLst>
              <p:tags r:id="rId18"/>
            </p:custDataLst>
          </p:nvPr>
        </p:nvSpPr>
        <p:spPr>
          <a:xfrm rot="16200000" flipH="1">
            <a:off x="3721153" y="4172238"/>
            <a:ext cx="651023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2" name="任意多边形 351"/>
          <p:cNvSpPr/>
          <p:nvPr>
            <p:custDataLst>
              <p:tags r:id="rId19"/>
            </p:custDataLst>
          </p:nvPr>
        </p:nvSpPr>
        <p:spPr>
          <a:xfrm flipV="1">
            <a:off x="725812" y="600084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8" name="任意多边形: 形状 367"/>
          <p:cNvSpPr/>
          <p:nvPr>
            <p:custDataLst>
              <p:tags r:id="rId20"/>
            </p:custDataLst>
          </p:nvPr>
        </p:nvSpPr>
        <p:spPr>
          <a:xfrm>
            <a:off x="820912" y="565363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1520" y="6017440"/>
            <a:ext cx="2210924" cy="23296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12764" y="6097861"/>
            <a:ext cx="1188435" cy="72123"/>
          </a:xfrm>
          <a:prstGeom prst="rect">
            <a:avLst/>
          </a:prstGeom>
        </p:spPr>
      </p:pic>
      <p:sp>
        <p:nvSpPr>
          <p:cNvPr id="71" name="菱形 70"/>
          <p:cNvSpPr/>
          <p:nvPr>
            <p:custDataLst>
              <p:tags r:id="rId23"/>
            </p:custDataLst>
          </p:nvPr>
        </p:nvSpPr>
        <p:spPr>
          <a:xfrm flipV="1">
            <a:off x="1249821" y="612466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9" name="剪去对角的矩形 98"/>
          <p:cNvSpPr/>
          <p:nvPr>
            <p:custDataLst>
              <p:tags r:id="rId24"/>
            </p:custDataLst>
          </p:nvPr>
        </p:nvSpPr>
        <p:spPr>
          <a:xfrm>
            <a:off x="1379381" y="1287625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+mn-ea"/>
              </a:rPr>
              <a:t>认证与权限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+mn-ea"/>
              </a:rPr>
              <a:t>控制模块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101" name="任意多边形: 形状 155"/>
          <p:cNvSpPr/>
          <p:nvPr>
            <p:custDataLst>
              <p:tags r:id="rId25"/>
            </p:custDataLst>
          </p:nvPr>
        </p:nvSpPr>
        <p:spPr>
          <a:xfrm>
            <a:off x="1367872" y="1256354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2" name="直接连接符 101"/>
          <p:cNvCxnSpPr/>
          <p:nvPr>
            <p:custDataLst>
              <p:tags r:id="rId26"/>
            </p:custDataLst>
          </p:nvPr>
        </p:nvCxnSpPr>
        <p:spPr>
          <a:xfrm flipV="1">
            <a:off x="3403301" y="1702444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任意多边形 107"/>
          <p:cNvSpPr/>
          <p:nvPr>
            <p:custDataLst>
              <p:tags r:id="rId27"/>
            </p:custDataLst>
          </p:nvPr>
        </p:nvSpPr>
        <p:spPr>
          <a:xfrm>
            <a:off x="8208010" y="1499870"/>
            <a:ext cx="3335655" cy="4626610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分层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Docker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架构</a:t>
            </a:r>
            <a:endParaRPr lang="zh-CN" altLang="en-US" sz="14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Light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引擎（扩展）：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Polars + APScheduler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，适用于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2GB+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内存设备（学生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/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低配机器）</a:t>
            </a:r>
            <a:endParaRPr lang="zh-CN" altLang="en-US" sz="14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Standard</a:t>
            </a:r>
            <a:r>
              <a:rPr lang="zh-CN" altLang="en-US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MiSans Normal" panose="00000500000000000000" charset="-122"/>
                <a:sym typeface="MiSans Normal" panose="00000500000000000000" charset="-122"/>
              </a:rPr>
              <a:t>引擎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Dask + Polars + Prefect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，适用于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8GB+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内存设备（推荐配置）</a:t>
            </a:r>
            <a:endParaRPr lang="zh-CN" altLang="en-US" sz="14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Full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引擎（扩展）：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Spark + Airflow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，适用于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16GB+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内存设备（高配</a:t>
            </a:r>
            <a:r>
              <a:rPr lang="en-US" altLang="zh-CN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/</a:t>
            </a:r>
            <a:r>
              <a:rPr lang="zh-CN" altLang="en-US" sz="14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企业）</a:t>
            </a:r>
            <a:endParaRPr lang="zh-CN" altLang="en-US" sz="14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2" name="直角三角形 61"/>
          <p:cNvSpPr/>
          <p:nvPr>
            <p:custDataLst>
              <p:tags r:id="rId28"/>
            </p:custDataLst>
          </p:nvPr>
        </p:nvSpPr>
        <p:spPr>
          <a:xfrm rot="16200000">
            <a:off x="11397475" y="5979145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3" name="梯形 62"/>
          <p:cNvSpPr/>
          <p:nvPr>
            <p:custDataLst>
              <p:tags r:id="rId29"/>
            </p:custDataLst>
          </p:nvPr>
        </p:nvSpPr>
        <p:spPr>
          <a:xfrm rot="5400000">
            <a:off x="791259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4" name="梯形 63"/>
          <p:cNvSpPr/>
          <p:nvPr>
            <p:custDataLst>
              <p:tags r:id="rId30"/>
            </p:custDataLst>
          </p:nvPr>
        </p:nvSpPr>
        <p:spPr>
          <a:xfrm rot="16200000" flipH="1">
            <a:off x="1121238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6" name="任意多边形 65"/>
          <p:cNvSpPr/>
          <p:nvPr>
            <p:custDataLst>
              <p:tags r:id="rId31"/>
            </p:custDataLst>
          </p:nvPr>
        </p:nvSpPr>
        <p:spPr>
          <a:xfrm flipV="1">
            <a:off x="8208741" y="599701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7" name="任意多边形: 形状 367"/>
          <p:cNvSpPr/>
          <p:nvPr>
            <p:custDataLst>
              <p:tags r:id="rId32"/>
            </p:custDataLst>
          </p:nvPr>
        </p:nvSpPr>
        <p:spPr>
          <a:xfrm>
            <a:off x="8303841" y="564980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84449" y="6013611"/>
            <a:ext cx="2210924" cy="23296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95693" y="6094031"/>
            <a:ext cx="1188435" cy="72123"/>
          </a:xfrm>
          <a:prstGeom prst="rect">
            <a:avLst/>
          </a:prstGeom>
        </p:spPr>
      </p:pic>
      <p:sp>
        <p:nvSpPr>
          <p:cNvPr id="79" name="菱形 78"/>
          <p:cNvSpPr/>
          <p:nvPr>
            <p:custDataLst>
              <p:tags r:id="rId35"/>
            </p:custDataLst>
          </p:nvPr>
        </p:nvSpPr>
        <p:spPr>
          <a:xfrm flipV="1">
            <a:off x="8732750" y="612083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0" name="剪去对角的矩形 109"/>
          <p:cNvSpPr/>
          <p:nvPr>
            <p:custDataLst>
              <p:tags r:id="rId36"/>
            </p:custDataLst>
          </p:nvPr>
        </p:nvSpPr>
        <p:spPr>
          <a:xfrm>
            <a:off x="8866123" y="1287645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数据处理模块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1" name="任意多边形: 形状 155"/>
          <p:cNvSpPr/>
          <p:nvPr>
            <p:custDataLst>
              <p:tags r:id="rId37"/>
            </p:custDataLst>
          </p:nvPr>
        </p:nvSpPr>
        <p:spPr>
          <a:xfrm>
            <a:off x="8850805" y="1257008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12" name="直接连接符 111"/>
          <p:cNvCxnSpPr/>
          <p:nvPr>
            <p:custDataLst>
              <p:tags r:id="rId38"/>
            </p:custDataLst>
          </p:nvPr>
        </p:nvCxnSpPr>
        <p:spPr>
          <a:xfrm flipV="1">
            <a:off x="10886869" y="1702463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模块设计</a:t>
            </a:r>
            <a:r>
              <a:rPr>
                <a:sym typeface="+mn-ea"/>
              </a:rPr>
              <a:t>详解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94" name="任意多边形 93"/>
          <p:cNvSpPr/>
          <p:nvPr>
            <p:custDataLst>
              <p:tags r:id="rId2"/>
            </p:custDataLst>
          </p:nvPr>
        </p:nvSpPr>
        <p:spPr>
          <a:xfrm>
            <a:off x="4466638" y="2101731"/>
            <a:ext cx="3335533" cy="4027404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项目评估引擎：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多维度质量评估模型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例：活跃度40% + 健康度30% + 友好度30%）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用户画像引擎：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GitHub行为分析 + 技能标签提取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需求分析引擎：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社区技能缺口分析 + 优先级排序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匹配引擎：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三维融合算法（例：相似度×0.5 + 质量×0.3 + 社区×0.2）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2" name="直角三角形 51"/>
          <p:cNvSpPr/>
          <p:nvPr>
            <p:custDataLst>
              <p:tags r:id="rId3"/>
            </p:custDataLst>
          </p:nvPr>
        </p:nvSpPr>
        <p:spPr>
          <a:xfrm rot="16200000">
            <a:off x="7656010" y="5981698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3" name="梯形 52"/>
          <p:cNvSpPr/>
          <p:nvPr>
            <p:custDataLst>
              <p:tags r:id="rId4"/>
            </p:custDataLst>
          </p:nvPr>
        </p:nvSpPr>
        <p:spPr>
          <a:xfrm rot="5400000">
            <a:off x="417112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6" name="梯形 55"/>
          <p:cNvSpPr/>
          <p:nvPr>
            <p:custDataLst>
              <p:tags r:id="rId5"/>
            </p:custDataLst>
          </p:nvPr>
        </p:nvSpPr>
        <p:spPr>
          <a:xfrm rot="16200000" flipH="1">
            <a:off x="747091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6"/>
            </p:custDataLst>
          </p:nvPr>
        </p:nvSpPr>
        <p:spPr>
          <a:xfrm flipV="1">
            <a:off x="4467276" y="5999569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9" name="任意多边形: 形状 367"/>
          <p:cNvSpPr/>
          <p:nvPr>
            <p:custDataLst>
              <p:tags r:id="rId7"/>
            </p:custDataLst>
          </p:nvPr>
        </p:nvSpPr>
        <p:spPr>
          <a:xfrm>
            <a:off x="4562377" y="5652357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2984" y="6016164"/>
            <a:ext cx="2210924" cy="2329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4229" y="6096584"/>
            <a:ext cx="1188435" cy="72123"/>
          </a:xfrm>
          <a:prstGeom prst="rect">
            <a:avLst/>
          </a:prstGeom>
        </p:spPr>
      </p:pic>
      <p:sp>
        <p:nvSpPr>
          <p:cNvPr id="75" name="菱形 74"/>
          <p:cNvSpPr/>
          <p:nvPr>
            <p:custDataLst>
              <p:tags r:id="rId11"/>
            </p:custDataLst>
          </p:nvPr>
        </p:nvSpPr>
        <p:spPr>
          <a:xfrm flipV="1">
            <a:off x="4991286" y="6123391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6" name="剪去对角的矩形 85"/>
          <p:cNvSpPr/>
          <p:nvPr>
            <p:custDataLst>
              <p:tags r:id="rId12"/>
            </p:custDataLst>
          </p:nvPr>
        </p:nvSpPr>
        <p:spPr>
          <a:xfrm>
            <a:off x="5120214" y="1847067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分析引擎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3" name="任意多边形: 形状 155"/>
          <p:cNvSpPr/>
          <p:nvPr>
            <p:custDataLst>
              <p:tags r:id="rId13"/>
            </p:custDataLst>
          </p:nvPr>
        </p:nvSpPr>
        <p:spPr>
          <a:xfrm>
            <a:off x="5104895" y="1816430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4" name="直接连接符 103"/>
          <p:cNvCxnSpPr/>
          <p:nvPr>
            <p:custDataLst>
              <p:tags r:id="rId14"/>
            </p:custDataLst>
          </p:nvPr>
        </p:nvCxnSpPr>
        <p:spPr>
          <a:xfrm flipV="1">
            <a:off x="7145404" y="2252360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任意多边形 96"/>
          <p:cNvSpPr/>
          <p:nvPr>
            <p:custDataLst>
              <p:tags r:id="rId15"/>
            </p:custDataLst>
          </p:nvPr>
        </p:nvSpPr>
        <p:spPr>
          <a:xfrm>
            <a:off x="724535" y="2848610"/>
            <a:ext cx="3335655" cy="3281680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分层存储策略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热数据层：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DuckDB + Redis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毫秒级访问，Docker卷存储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温数据层：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PostgreSQL + Neo4j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秒级访问，结构化存储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冷数据层：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MinIO + Parquet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分钟级访问，对象存储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8" name="直角三角形 347"/>
          <p:cNvSpPr/>
          <p:nvPr>
            <p:custDataLst>
              <p:tags r:id="rId16"/>
            </p:custDataLst>
          </p:nvPr>
        </p:nvSpPr>
        <p:spPr>
          <a:xfrm rot="16200000">
            <a:off x="3914545" y="5982974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9" name="梯形 348"/>
          <p:cNvSpPr/>
          <p:nvPr>
            <p:custDataLst>
              <p:tags r:id="rId17"/>
            </p:custDataLst>
          </p:nvPr>
        </p:nvSpPr>
        <p:spPr>
          <a:xfrm rot="5400000">
            <a:off x="438596" y="418053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0" name="梯形 349"/>
          <p:cNvSpPr/>
          <p:nvPr>
            <p:custDataLst>
              <p:tags r:id="rId18"/>
            </p:custDataLst>
          </p:nvPr>
        </p:nvSpPr>
        <p:spPr>
          <a:xfrm rot="16200000" flipH="1">
            <a:off x="3721153" y="4172238"/>
            <a:ext cx="651023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2" name="任意多边形 351"/>
          <p:cNvSpPr/>
          <p:nvPr>
            <p:custDataLst>
              <p:tags r:id="rId19"/>
            </p:custDataLst>
          </p:nvPr>
        </p:nvSpPr>
        <p:spPr>
          <a:xfrm flipV="1">
            <a:off x="725812" y="600084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8" name="任意多边形: 形状 367"/>
          <p:cNvSpPr/>
          <p:nvPr>
            <p:custDataLst>
              <p:tags r:id="rId20"/>
            </p:custDataLst>
          </p:nvPr>
        </p:nvSpPr>
        <p:spPr>
          <a:xfrm>
            <a:off x="820912" y="565363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1520" y="6017440"/>
            <a:ext cx="2210924" cy="23296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12764" y="6097861"/>
            <a:ext cx="1188435" cy="72123"/>
          </a:xfrm>
          <a:prstGeom prst="rect">
            <a:avLst/>
          </a:prstGeom>
        </p:spPr>
      </p:pic>
      <p:sp>
        <p:nvSpPr>
          <p:cNvPr id="71" name="菱形 70"/>
          <p:cNvSpPr/>
          <p:nvPr>
            <p:custDataLst>
              <p:tags r:id="rId23"/>
            </p:custDataLst>
          </p:nvPr>
        </p:nvSpPr>
        <p:spPr>
          <a:xfrm flipV="1">
            <a:off x="1249821" y="612466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9" name="剪去对角的矩形 98"/>
          <p:cNvSpPr/>
          <p:nvPr>
            <p:custDataLst>
              <p:tags r:id="rId24"/>
            </p:custDataLst>
          </p:nvPr>
        </p:nvSpPr>
        <p:spPr>
          <a:xfrm>
            <a:off x="1374936" y="2538575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+mn-ea"/>
              </a:rPr>
              <a:t>存储模块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101" name="任意多边形: 形状 155"/>
          <p:cNvSpPr/>
          <p:nvPr>
            <p:custDataLst>
              <p:tags r:id="rId25"/>
            </p:custDataLst>
          </p:nvPr>
        </p:nvSpPr>
        <p:spPr>
          <a:xfrm>
            <a:off x="1351997" y="2504129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2" name="直接连接符 101"/>
          <p:cNvCxnSpPr/>
          <p:nvPr>
            <p:custDataLst>
              <p:tags r:id="rId26"/>
            </p:custDataLst>
          </p:nvPr>
        </p:nvCxnSpPr>
        <p:spPr>
          <a:xfrm flipV="1">
            <a:off x="3398856" y="2947679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任意多边形 107"/>
          <p:cNvSpPr/>
          <p:nvPr>
            <p:custDataLst>
              <p:tags r:id="rId27"/>
            </p:custDataLst>
          </p:nvPr>
        </p:nvSpPr>
        <p:spPr>
          <a:xfrm>
            <a:off x="8208010" y="1499870"/>
            <a:ext cx="3335655" cy="4626610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配置管理：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系统参数API管理Ollama配置（地址、模型名称、启用状态）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动态加载：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457200"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通过UMD脚本动态加载Ollama助手组件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元数据提供：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457200"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后端提供GitHub项目、OpenDigger指标等结构化元数据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权限继承：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457200"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自动应用DataEase权限体系，过滤无权限数据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上下文感知：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457200"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助手根据当前可视化数据集提供精准推荐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2" name="直角三角形 61"/>
          <p:cNvSpPr/>
          <p:nvPr>
            <p:custDataLst>
              <p:tags r:id="rId28"/>
            </p:custDataLst>
          </p:nvPr>
        </p:nvSpPr>
        <p:spPr>
          <a:xfrm rot="16200000">
            <a:off x="11397475" y="5979145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3" name="梯形 62"/>
          <p:cNvSpPr/>
          <p:nvPr>
            <p:custDataLst>
              <p:tags r:id="rId29"/>
            </p:custDataLst>
          </p:nvPr>
        </p:nvSpPr>
        <p:spPr>
          <a:xfrm rot="5400000">
            <a:off x="791259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4" name="梯形 63"/>
          <p:cNvSpPr/>
          <p:nvPr>
            <p:custDataLst>
              <p:tags r:id="rId30"/>
            </p:custDataLst>
          </p:nvPr>
        </p:nvSpPr>
        <p:spPr>
          <a:xfrm rot="16200000" flipH="1">
            <a:off x="1121238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6" name="任意多边形 65"/>
          <p:cNvSpPr/>
          <p:nvPr>
            <p:custDataLst>
              <p:tags r:id="rId31"/>
            </p:custDataLst>
          </p:nvPr>
        </p:nvSpPr>
        <p:spPr>
          <a:xfrm flipV="1">
            <a:off x="8208741" y="599701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7" name="任意多边形: 形状 367"/>
          <p:cNvSpPr/>
          <p:nvPr>
            <p:custDataLst>
              <p:tags r:id="rId32"/>
            </p:custDataLst>
          </p:nvPr>
        </p:nvSpPr>
        <p:spPr>
          <a:xfrm>
            <a:off x="8303841" y="564980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84449" y="6013611"/>
            <a:ext cx="2210924" cy="23296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95693" y="6094031"/>
            <a:ext cx="1188435" cy="72123"/>
          </a:xfrm>
          <a:prstGeom prst="rect">
            <a:avLst/>
          </a:prstGeom>
        </p:spPr>
      </p:pic>
      <p:sp>
        <p:nvSpPr>
          <p:cNvPr id="79" name="菱形 78"/>
          <p:cNvSpPr/>
          <p:nvPr>
            <p:custDataLst>
              <p:tags r:id="rId35"/>
            </p:custDataLst>
          </p:nvPr>
        </p:nvSpPr>
        <p:spPr>
          <a:xfrm flipV="1">
            <a:off x="8732750" y="612083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0" name="剪去对角的矩形 109"/>
          <p:cNvSpPr/>
          <p:nvPr>
            <p:custDataLst>
              <p:tags r:id="rId36"/>
            </p:custDataLst>
          </p:nvPr>
        </p:nvSpPr>
        <p:spPr>
          <a:xfrm>
            <a:off x="8866123" y="1287645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AI</a:t>
            </a: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服务模块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1" name="任意多边形: 形状 155"/>
          <p:cNvSpPr/>
          <p:nvPr>
            <p:custDataLst>
              <p:tags r:id="rId37"/>
            </p:custDataLst>
          </p:nvPr>
        </p:nvSpPr>
        <p:spPr>
          <a:xfrm>
            <a:off x="8850805" y="1257008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12" name="直接连接符 111"/>
          <p:cNvCxnSpPr/>
          <p:nvPr>
            <p:custDataLst>
              <p:tags r:id="rId38"/>
            </p:custDataLst>
          </p:nvPr>
        </p:nvCxnSpPr>
        <p:spPr>
          <a:xfrm flipV="1">
            <a:off x="10886869" y="1702463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模块设计</a:t>
            </a:r>
            <a:r>
              <a:rPr>
                <a:sym typeface="+mn-ea"/>
              </a:rPr>
              <a:t>详解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94" name="任意多边形 93"/>
          <p:cNvSpPr/>
          <p:nvPr>
            <p:custDataLst>
              <p:tags r:id="rId2"/>
            </p:custDataLst>
          </p:nvPr>
        </p:nvSpPr>
        <p:spPr>
          <a:xfrm>
            <a:off x="4466638" y="2101731"/>
            <a:ext cx="3335533" cy="4027404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统一API网关：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DataEase后端处理所有请求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权限引擎：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复用DataEase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权限体系，控制Ollama访问权限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元数据服务：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为Ollama提供结构化数据源信息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认证管理：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统一管理GitHub API认证状态和速率限制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2" name="直角三角形 51"/>
          <p:cNvSpPr/>
          <p:nvPr>
            <p:custDataLst>
              <p:tags r:id="rId3"/>
            </p:custDataLst>
          </p:nvPr>
        </p:nvSpPr>
        <p:spPr>
          <a:xfrm rot="16200000">
            <a:off x="7656010" y="5981698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3" name="梯形 52"/>
          <p:cNvSpPr/>
          <p:nvPr>
            <p:custDataLst>
              <p:tags r:id="rId4"/>
            </p:custDataLst>
          </p:nvPr>
        </p:nvSpPr>
        <p:spPr>
          <a:xfrm rot="5400000">
            <a:off x="417112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6" name="梯形 55"/>
          <p:cNvSpPr/>
          <p:nvPr>
            <p:custDataLst>
              <p:tags r:id="rId5"/>
            </p:custDataLst>
          </p:nvPr>
        </p:nvSpPr>
        <p:spPr>
          <a:xfrm rot="16200000" flipH="1">
            <a:off x="7470915" y="4179259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6"/>
            </p:custDataLst>
          </p:nvPr>
        </p:nvSpPr>
        <p:spPr>
          <a:xfrm flipV="1">
            <a:off x="4467276" y="5999569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9" name="任意多边形: 形状 367"/>
          <p:cNvSpPr/>
          <p:nvPr>
            <p:custDataLst>
              <p:tags r:id="rId7"/>
            </p:custDataLst>
          </p:nvPr>
        </p:nvSpPr>
        <p:spPr>
          <a:xfrm>
            <a:off x="4562377" y="5652357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2984" y="6016164"/>
            <a:ext cx="2210924" cy="2329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4229" y="6096584"/>
            <a:ext cx="1188435" cy="72123"/>
          </a:xfrm>
          <a:prstGeom prst="rect">
            <a:avLst/>
          </a:prstGeom>
        </p:spPr>
      </p:pic>
      <p:sp>
        <p:nvSpPr>
          <p:cNvPr id="75" name="菱形 74"/>
          <p:cNvSpPr/>
          <p:nvPr>
            <p:custDataLst>
              <p:tags r:id="rId11"/>
            </p:custDataLst>
          </p:nvPr>
        </p:nvSpPr>
        <p:spPr>
          <a:xfrm flipV="1">
            <a:off x="4991286" y="6123391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6" name="剪去对角的矩形 85"/>
          <p:cNvSpPr/>
          <p:nvPr>
            <p:custDataLst>
              <p:tags r:id="rId12"/>
            </p:custDataLst>
          </p:nvPr>
        </p:nvSpPr>
        <p:spPr>
          <a:xfrm>
            <a:off x="5120214" y="1847067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后端服务模块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3" name="任意多边形: 形状 155"/>
          <p:cNvSpPr/>
          <p:nvPr>
            <p:custDataLst>
              <p:tags r:id="rId13"/>
            </p:custDataLst>
          </p:nvPr>
        </p:nvSpPr>
        <p:spPr>
          <a:xfrm>
            <a:off x="5104895" y="1816430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4" name="直接连接符 103"/>
          <p:cNvCxnSpPr/>
          <p:nvPr>
            <p:custDataLst>
              <p:tags r:id="rId14"/>
            </p:custDataLst>
          </p:nvPr>
        </p:nvCxnSpPr>
        <p:spPr>
          <a:xfrm flipV="1">
            <a:off x="7145404" y="2252360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任意多边形 96"/>
          <p:cNvSpPr/>
          <p:nvPr>
            <p:custDataLst>
              <p:tags r:id="rId15"/>
            </p:custDataLst>
          </p:nvPr>
        </p:nvSpPr>
        <p:spPr>
          <a:xfrm>
            <a:off x="724535" y="2102485"/>
            <a:ext cx="3335655" cy="4027805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统一前端：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DataEase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作为唯一前端框架，消除技术栈冲突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助手模式：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在DataEase仪表板中嵌入浮动Ollama助手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动态集成：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按需加载Ollama SDK，不增加主包体积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交互设计：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智能推荐项目列表、动态项目详情看板（包含项目基本情况图、贡献体验三指标卡、技能匹配词云）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8" name="直角三角形 347"/>
          <p:cNvSpPr/>
          <p:nvPr>
            <p:custDataLst>
              <p:tags r:id="rId16"/>
            </p:custDataLst>
          </p:nvPr>
        </p:nvSpPr>
        <p:spPr>
          <a:xfrm rot="16200000">
            <a:off x="3914545" y="5982974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9" name="梯形 348"/>
          <p:cNvSpPr/>
          <p:nvPr>
            <p:custDataLst>
              <p:tags r:id="rId17"/>
            </p:custDataLst>
          </p:nvPr>
        </p:nvSpPr>
        <p:spPr>
          <a:xfrm rot="5400000">
            <a:off x="438596" y="418053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0" name="梯形 349"/>
          <p:cNvSpPr/>
          <p:nvPr>
            <p:custDataLst>
              <p:tags r:id="rId18"/>
            </p:custDataLst>
          </p:nvPr>
        </p:nvSpPr>
        <p:spPr>
          <a:xfrm rot="16200000" flipH="1">
            <a:off x="3721153" y="4172238"/>
            <a:ext cx="651023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2" name="任意多边形 351"/>
          <p:cNvSpPr/>
          <p:nvPr>
            <p:custDataLst>
              <p:tags r:id="rId19"/>
            </p:custDataLst>
          </p:nvPr>
        </p:nvSpPr>
        <p:spPr>
          <a:xfrm flipV="1">
            <a:off x="725812" y="600084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8" name="任意多边形: 形状 367"/>
          <p:cNvSpPr/>
          <p:nvPr>
            <p:custDataLst>
              <p:tags r:id="rId20"/>
            </p:custDataLst>
          </p:nvPr>
        </p:nvSpPr>
        <p:spPr>
          <a:xfrm>
            <a:off x="820912" y="565363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1520" y="6017440"/>
            <a:ext cx="2210924" cy="23296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12764" y="6097861"/>
            <a:ext cx="1188435" cy="72123"/>
          </a:xfrm>
          <a:prstGeom prst="rect">
            <a:avLst/>
          </a:prstGeom>
        </p:spPr>
      </p:pic>
      <p:sp>
        <p:nvSpPr>
          <p:cNvPr id="71" name="菱形 70"/>
          <p:cNvSpPr/>
          <p:nvPr>
            <p:custDataLst>
              <p:tags r:id="rId23"/>
            </p:custDataLst>
          </p:nvPr>
        </p:nvSpPr>
        <p:spPr>
          <a:xfrm flipV="1">
            <a:off x="1249821" y="612466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9" name="剪去对角的矩形 98"/>
          <p:cNvSpPr/>
          <p:nvPr>
            <p:custDataLst>
              <p:tags r:id="rId24"/>
            </p:custDataLst>
          </p:nvPr>
        </p:nvSpPr>
        <p:spPr>
          <a:xfrm>
            <a:off x="1374936" y="1847060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+mn-ea"/>
              </a:rPr>
              <a:t>可视化模块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101" name="任意多边形: 形状 155"/>
          <p:cNvSpPr/>
          <p:nvPr>
            <p:custDataLst>
              <p:tags r:id="rId25"/>
            </p:custDataLst>
          </p:nvPr>
        </p:nvSpPr>
        <p:spPr>
          <a:xfrm>
            <a:off x="1356442" y="1808804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2" name="直接连接符 101"/>
          <p:cNvCxnSpPr/>
          <p:nvPr>
            <p:custDataLst>
              <p:tags r:id="rId26"/>
            </p:custDataLst>
          </p:nvPr>
        </p:nvCxnSpPr>
        <p:spPr>
          <a:xfrm flipV="1">
            <a:off x="3403301" y="2252354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任意多边形 107"/>
          <p:cNvSpPr/>
          <p:nvPr>
            <p:custDataLst>
              <p:tags r:id="rId27"/>
            </p:custDataLst>
          </p:nvPr>
        </p:nvSpPr>
        <p:spPr>
          <a:xfrm>
            <a:off x="8208010" y="2061210"/>
            <a:ext cx="3335655" cy="4065270"/>
          </a:xfrm>
          <a:custGeom>
            <a:avLst/>
            <a:gdLst>
              <a:gd name="adj1" fmla="val 0"/>
              <a:gd name="adj2" fmla="val 24165"/>
              <a:gd name="a1" fmla="pin 0 adj1 50000"/>
              <a:gd name="a2" fmla="pin 0 adj2 50000"/>
              <a:gd name="lx1" fmla="*/ ss a1 100000"/>
              <a:gd name="lx2" fmla="+- r 0 lx1"/>
              <a:gd name="ly1" fmla="+- b 0 lx1"/>
              <a:gd name="rx1" fmla="*/ ss a2 100000"/>
              <a:gd name="rx2" fmla="+- r 0 rx1"/>
              <a:gd name="ry1" fmla="+- b 0 rx1"/>
              <a:gd name="d" fmla="+- lx1 0 rx1"/>
              <a:gd name="dx" fmla="?: d lx1 rx1"/>
              <a:gd name="il" fmla="*/ dx 1 2"/>
              <a:gd name="ir" fmla="+- r 0 il"/>
              <a:gd name="ib" fmla="+- b 0 il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5226" h="6310">
                <a:moveTo>
                  <a:pt x="245" y="0"/>
                </a:moveTo>
                <a:lnTo>
                  <a:pt x="1024" y="0"/>
                </a:lnTo>
                <a:lnTo>
                  <a:pt x="1024" y="321"/>
                </a:lnTo>
                <a:lnTo>
                  <a:pt x="1255" y="553"/>
                </a:lnTo>
                <a:lnTo>
                  <a:pt x="4203" y="553"/>
                </a:lnTo>
                <a:lnTo>
                  <a:pt x="4203" y="0"/>
                </a:lnTo>
                <a:lnTo>
                  <a:pt x="4970" y="0"/>
                </a:lnTo>
                <a:lnTo>
                  <a:pt x="5226" y="256"/>
                </a:lnTo>
                <a:lnTo>
                  <a:pt x="5226" y="1941"/>
                </a:lnTo>
                <a:lnTo>
                  <a:pt x="5226" y="1942"/>
                </a:lnTo>
                <a:lnTo>
                  <a:pt x="5226" y="2684"/>
                </a:lnTo>
                <a:lnTo>
                  <a:pt x="5096" y="2716"/>
                </a:lnTo>
                <a:lnTo>
                  <a:pt x="5096" y="3855"/>
                </a:lnTo>
                <a:lnTo>
                  <a:pt x="5226" y="3887"/>
                </a:lnTo>
                <a:lnTo>
                  <a:pt x="5226" y="6025"/>
                </a:lnTo>
                <a:lnTo>
                  <a:pt x="4941" y="6310"/>
                </a:lnTo>
                <a:lnTo>
                  <a:pt x="777" y="6310"/>
                </a:lnTo>
                <a:lnTo>
                  <a:pt x="597" y="5972"/>
                </a:lnTo>
                <a:lnTo>
                  <a:pt x="1" y="5972"/>
                </a:lnTo>
                <a:lnTo>
                  <a:pt x="1" y="3891"/>
                </a:lnTo>
                <a:lnTo>
                  <a:pt x="144" y="3855"/>
                </a:lnTo>
                <a:lnTo>
                  <a:pt x="144" y="2716"/>
                </a:lnTo>
                <a:lnTo>
                  <a:pt x="1" y="2680"/>
                </a:lnTo>
                <a:lnTo>
                  <a:pt x="1" y="1931"/>
                </a:lnTo>
                <a:lnTo>
                  <a:pt x="0" y="1930"/>
                </a:lnTo>
                <a:lnTo>
                  <a:pt x="0" y="245"/>
                </a:lnTo>
                <a:lnTo>
                  <a:pt x="245" y="0"/>
                </a:lnTo>
                <a:close/>
              </a:path>
            </a:pathLst>
          </a:cu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Docker</a:t>
            </a:r>
            <a:r>
              <a:rPr lang="zh-CN" altLang="en-US" sz="12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分层设计</a:t>
            </a:r>
            <a:endParaRPr lang="zh-CN" altLang="en-US" sz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服务拆分：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DataEase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服务、Ollama服务、数据处理服务独立容器化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配置同步：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通过共享卷或配置中心同步系统参数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Windows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优化：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- Ollama服务使用GPU直通</a:t>
            </a:r>
            <a:endParaRPr lang="en-US" altLang="zh-CN" sz="10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- DataEase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使用Docker卷存储热数据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- 资源分配基于宿主机配置</a:t>
            </a:r>
            <a:endParaRPr lang="en-US" altLang="zh-CN" sz="100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自动检测：</a:t>
            </a:r>
            <a:endParaRPr lang="zh-CN" altLang="en-US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启动时自动检测Ollama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iSans Normal" panose="00000500000000000000" charset="-122"/>
                <a:sym typeface="MiSans Normal" panose="00000500000000000000" charset="-122"/>
              </a:rPr>
              <a:t>服务状态和GPU可用性</a:t>
            </a:r>
            <a:endParaRPr lang="en-US" altLang="zh-CN" sz="10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2" name="直角三角形 61"/>
          <p:cNvSpPr/>
          <p:nvPr>
            <p:custDataLst>
              <p:tags r:id="rId28"/>
            </p:custDataLst>
          </p:nvPr>
        </p:nvSpPr>
        <p:spPr>
          <a:xfrm rot="16200000">
            <a:off x="11397475" y="5979145"/>
            <a:ext cx="151905" cy="151905"/>
          </a:xfrm>
          <a:prstGeom prst="rtTriangle">
            <a:avLst/>
          </a:prstGeom>
          <a:noFill/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3" name="梯形 62"/>
          <p:cNvSpPr/>
          <p:nvPr>
            <p:custDataLst>
              <p:tags r:id="rId29"/>
            </p:custDataLst>
          </p:nvPr>
        </p:nvSpPr>
        <p:spPr>
          <a:xfrm rot="5400000">
            <a:off x="791259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4" name="梯形 63"/>
          <p:cNvSpPr/>
          <p:nvPr>
            <p:custDataLst>
              <p:tags r:id="rId30"/>
            </p:custDataLst>
          </p:nvPr>
        </p:nvSpPr>
        <p:spPr>
          <a:xfrm rot="16200000" flipH="1">
            <a:off x="11212380" y="4176706"/>
            <a:ext cx="634428" cy="36381"/>
          </a:xfrm>
          <a:prstGeom prst="trapezoi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6" name="任意多边形 65"/>
          <p:cNvSpPr/>
          <p:nvPr>
            <p:custDataLst>
              <p:tags r:id="rId31"/>
            </p:custDataLst>
          </p:nvPr>
        </p:nvSpPr>
        <p:spPr>
          <a:xfrm flipV="1">
            <a:off x="8208741" y="5997016"/>
            <a:ext cx="437845" cy="131481"/>
          </a:xfrm>
          <a:custGeom>
            <a:avLst/>
            <a:gdLst>
              <a:gd name="adj" fmla="val 5696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86" h="206">
                <a:moveTo>
                  <a:pt x="455" y="206"/>
                </a:moveTo>
                <a:lnTo>
                  <a:pt x="572" y="0"/>
                </a:lnTo>
                <a:lnTo>
                  <a:pt x="686" y="0"/>
                </a:lnTo>
                <a:lnTo>
                  <a:pt x="569" y="206"/>
                </a:lnTo>
                <a:lnTo>
                  <a:pt x="455" y="206"/>
                </a:lnTo>
                <a:close/>
                <a:moveTo>
                  <a:pt x="228" y="206"/>
                </a:moveTo>
                <a:lnTo>
                  <a:pt x="345" y="0"/>
                </a:lnTo>
                <a:lnTo>
                  <a:pt x="459" y="0"/>
                </a:lnTo>
                <a:lnTo>
                  <a:pt x="342" y="206"/>
                </a:lnTo>
                <a:lnTo>
                  <a:pt x="228" y="206"/>
                </a:lnTo>
                <a:close/>
                <a:moveTo>
                  <a:pt x="0" y="206"/>
                </a:moveTo>
                <a:lnTo>
                  <a:pt x="117" y="0"/>
                </a:lnTo>
                <a:lnTo>
                  <a:pt x="231" y="0"/>
                </a:lnTo>
                <a:lnTo>
                  <a:pt x="114" y="206"/>
                </a:lnTo>
                <a:lnTo>
                  <a:pt x="0" y="2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7" name="任意多边形: 形状 367"/>
          <p:cNvSpPr/>
          <p:nvPr>
            <p:custDataLst>
              <p:tags r:id="rId32"/>
            </p:custDataLst>
          </p:nvPr>
        </p:nvSpPr>
        <p:spPr>
          <a:xfrm>
            <a:off x="8303841" y="5649804"/>
            <a:ext cx="3160012" cy="384231"/>
          </a:xfrm>
          <a:custGeom>
            <a:avLst/>
            <a:gdLst>
              <a:gd name="connsiteX0" fmla="*/ 0 w 2382520"/>
              <a:gd name="connsiteY0" fmla="*/ 106680 h 289560"/>
              <a:gd name="connsiteX1" fmla="*/ 254000 w 2382520"/>
              <a:gd name="connsiteY1" fmla="*/ 106680 h 289560"/>
              <a:gd name="connsiteX2" fmla="*/ 350520 w 2382520"/>
              <a:gd name="connsiteY2" fmla="*/ 289560 h 289560"/>
              <a:gd name="connsiteX3" fmla="*/ 2255520 w 2382520"/>
              <a:gd name="connsiteY3" fmla="*/ 289560 h 289560"/>
              <a:gd name="connsiteX4" fmla="*/ 2382520 w 2382520"/>
              <a:gd name="connsiteY4" fmla="*/ 167640 h 289560"/>
              <a:gd name="connsiteX5" fmla="*/ 2382520 w 2382520"/>
              <a:gd name="connsiteY5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520" h="289560">
                <a:moveTo>
                  <a:pt x="0" y="106680"/>
                </a:moveTo>
                <a:lnTo>
                  <a:pt x="254000" y="106680"/>
                </a:lnTo>
                <a:lnTo>
                  <a:pt x="350520" y="289560"/>
                </a:lnTo>
                <a:lnTo>
                  <a:pt x="2255520" y="289560"/>
                </a:lnTo>
                <a:lnTo>
                  <a:pt x="2382520" y="167640"/>
                </a:lnTo>
                <a:lnTo>
                  <a:pt x="2382520" y="0"/>
                </a:lnTo>
              </a:path>
            </a:pathLst>
          </a:custGeom>
          <a:noFill/>
          <a:ln w="6350">
            <a:solidFill>
              <a:schemeClr val="accent1">
                <a:alpha val="80000"/>
              </a:schemeClr>
            </a:solidFill>
          </a:ln>
          <a:effectLst>
            <a:glow rad="254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9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84449" y="6013611"/>
            <a:ext cx="2210924" cy="23296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95693" y="6094031"/>
            <a:ext cx="1188435" cy="72123"/>
          </a:xfrm>
          <a:prstGeom prst="rect">
            <a:avLst/>
          </a:prstGeom>
        </p:spPr>
      </p:pic>
      <p:sp>
        <p:nvSpPr>
          <p:cNvPr id="79" name="菱形 78"/>
          <p:cNvSpPr/>
          <p:nvPr>
            <p:custDataLst>
              <p:tags r:id="rId35"/>
            </p:custDataLst>
          </p:nvPr>
        </p:nvSpPr>
        <p:spPr>
          <a:xfrm flipV="1">
            <a:off x="8732750" y="6120838"/>
            <a:ext cx="2314321" cy="17871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0" name="剪去对角的矩形 109"/>
          <p:cNvSpPr/>
          <p:nvPr>
            <p:custDataLst>
              <p:tags r:id="rId36"/>
            </p:custDataLst>
          </p:nvPr>
        </p:nvSpPr>
        <p:spPr>
          <a:xfrm>
            <a:off x="8866123" y="1816600"/>
            <a:ext cx="2029020" cy="607621"/>
          </a:xfrm>
          <a:prstGeom prst="snip2DiagRect">
            <a:avLst>
              <a:gd name="adj1" fmla="val 0"/>
              <a:gd name="adj2" fmla="val 24165"/>
            </a:avLst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9525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部署架构</a:t>
            </a:r>
            <a:endParaRPr lang="zh-CN" altLang="en-US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uFillTx/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1" name="任意多边形: 形状 155"/>
          <p:cNvSpPr/>
          <p:nvPr>
            <p:custDataLst>
              <p:tags r:id="rId37"/>
            </p:custDataLst>
          </p:nvPr>
        </p:nvSpPr>
        <p:spPr>
          <a:xfrm>
            <a:off x="8850805" y="1785963"/>
            <a:ext cx="287854" cy="199136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12" name="直接连接符 111"/>
          <p:cNvCxnSpPr/>
          <p:nvPr>
            <p:custDataLst>
              <p:tags r:id="rId38"/>
            </p:custDataLst>
          </p:nvPr>
        </p:nvCxnSpPr>
        <p:spPr>
          <a:xfrm flipV="1">
            <a:off x="10886869" y="2231418"/>
            <a:ext cx="0" cy="1448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26_2*l_h_a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112.xml><?xml version="1.0" encoding="utf-8"?>
<p:tagLst xmlns:p="http://schemas.openxmlformats.org/presentationml/2006/main">
  <p:tag name="KSO_WM_SLIDE_ID" val="diagram20234826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4826"/>
  <p:tag name="KSO_WM_SLIDE_TYPE" val="text"/>
  <p:tag name="KSO_WM_SLIDE_SUBTYPE" val="diag"/>
  <p:tag name="KSO_WM_SLIDE_SIZE" val="849.35*356.7"/>
  <p:tag name="KSO_WM_SLIDE_POSITION" val="54.95*141.8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8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PRESET_TEXT" val="单击此处添加文本"/>
  <p:tag name="KSO_WM_UNIT_TEXT_TYPE" val="1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8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UNIT_TEXT_TYPE" val="1"/>
</p:tagLst>
</file>

<file path=ppt/tags/tag115.xml><?xml version="1.0" encoding="utf-8"?>
<p:tagLst xmlns:p="http://schemas.openxmlformats.org/presentationml/2006/main">
  <p:tag name="KSO_WM_SLIDE_ID" val="custom2023024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248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806_1*a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9"/>
  <p:tag name="KSO_WM_UNIT_PRESET_TEXT" val="单击此处添加标题"/>
  <p:tag name="KSO_WM_UNIT_TEXT_TYPE" val="1"/>
</p:tagLst>
</file>

<file path=ppt/tags/tag117.xml><?xml version="1.0" encoding="utf-8"?>
<p:tagLst xmlns:p="http://schemas.openxmlformats.org/presentationml/2006/main">
  <p:tag name="KSO_WM_UNIT_VALUE" val="1234*116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06_1*d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UNIT_PICTURE_SUBTYPE" val="b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06_1*i*1"/>
  <p:tag name="KSO_WM_TEMPLATE_CATEGORY" val="custom"/>
  <p:tag name="KSO_WM_TEMPLATE_INDEX" val="20234806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06_1*i*2"/>
  <p:tag name="KSO_WM_TEMPLATE_CATEGORY" val="custom"/>
  <p:tag name="KSO_WM_TEMPLATE_INDEX" val="20234806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1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1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4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4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4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2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2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3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3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3900580156,&quot;left&quot;:54.442537414966225,&quot;top&quot;:49.1,&quot;width&quot;:486.45746258503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44.xml><?xml version="1.0" encoding="utf-8"?>
<p:tagLst xmlns:p="http://schemas.openxmlformats.org/presentationml/2006/main">
  <p:tag name="KSO_WM_SLIDE_ID" val="custom202348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14.55*367.5"/>
  <p:tag name="KSO_WM_SLIDE_POSITION" val="74.35*125.6"/>
  <p:tag name="KSO_WM_TAG_VERSION" val="3.0"/>
  <p:tag name="KSO_WM_BEAUTIFY_FLAG" val="#wm#"/>
  <p:tag name="KSO_WM_TEMPLATE_CATEGORY" val="custom"/>
  <p:tag name="KSO_WM_TEMPLATE_INDEX" val="20234806"/>
  <p:tag name="KSO_WM_DIAGRAM_GROUP_CODE" val="l1-1"/>
  <p:tag name="KSO_WM_SLIDE_DIAGTYPE" val="l"/>
  <p:tag name="KSO_WM_SLIDE_LAYOUT" val="a_d_l"/>
  <p:tag name="KSO_WM_SLIDE_LAYOUT_CNT" val="1_1_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2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a*1"/>
  <p:tag name="KSO_WM_TEMPLATE_CATEGORY" val="diagram"/>
  <p:tag name="KSO_WM_TEMPLATE_INDEX" val="20234807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9"/>
  <p:tag name="KSO_WM_UNIT_PRESET_TEXT" val="单击此处添加标题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1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3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7.xml><?xml version="1.0" encoding="utf-8"?>
<p:tagLst xmlns:p="http://schemas.openxmlformats.org/presentationml/2006/main">
  <p:tag name="KSO_WM_SLIDE_ID" val="diagram202348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0.375*372.922"/>
  <p:tag name="KSO_WM_SLIDE_POSITION" val="54.9*123.9"/>
  <p:tag name="KSO_WM_TAG_VERSION" val="3.0"/>
  <p:tag name="KSO_WM_BEAUTIFY_FLAG" val="#wm#"/>
  <p:tag name="KSO_WM_TEMPLATE_CATEGORY" val="diagram"/>
  <p:tag name="KSO_WM_TEMPLATE_INDEX" val="20234807"/>
  <p:tag name="KSO_WM_DIAGRAM_GROUP_CODE" val="l1-1"/>
  <p:tag name="KSO_WM_SLIDE_DIAGTYPE" val="l"/>
  <p:tag name="KSO_WM_SLIDE_LAYOUT" val="a_l"/>
  <p:tag name="KSO_WM_SLIDE_LAYOUT_CNT" val="1_1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20_1*a*1"/>
  <p:tag name="KSO_WM_TEMPLATE_CATEGORY" val="diagram"/>
  <p:tag name="KSO_WM_TEMPLATE_INDEX" val="20234820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234820_1*l_h_i*1_2_7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500000238418579}],&quot;type&quot;:3},&quot;glow&quot;:{&quot;colorType&quot;:0},&quot;line&quot;:{&quot;solidLine&quot;:{&quot;brightness&quot;:0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4820_1*l_h_i*1_2_4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234820_1*l_h_i*1_2_6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4820_1*l_h_i*1_2_5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820_1*l_h_i*1_2_1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4820_1*l_h_i*1_2_3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20_1*l_h_f*1_2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LINE_FORE_SCHEMECOLOR_INDEX" val="-2"/>
  <p:tag name="KSO_WM_UNIT_TEXT_FILL_FORE_SCHEMECOLOR_INDEX" val="1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820_1*l_h_i*1_2_2"/>
  <p:tag name="KSO_WM_TEMPLATE_CATEGORY" val="diagram"/>
  <p:tag name="KSO_WM_TEMPLATE_INDEX" val="20234820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299999713897705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-2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20_1*l_h_a*1_2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139.1500061035158,&quot;left&quot;:30.1,&quot;top&quot;:340.7499969482422,&quot;width&quot;:8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&#13;添加标题"/>
  <p:tag name="KSO_WM_UNIT_LINE_FORE_SCHEMECOLOR_INDEX" val="-2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SLIDE_ID" val="diagram20234820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4820"/>
  <p:tag name="KSO_WM_SLIDE_TYPE" val="text"/>
  <p:tag name="KSO_WM_SLIDE_SUBTYPE" val="diag"/>
  <p:tag name="KSO_WM_SLIDE_SIZE" val="850.9*351.2"/>
  <p:tag name="KSO_WM_SLIDE_POSITION" val="54.7*133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5_1*a*1"/>
  <p:tag name="KSO_WM_TEMPLATE_CATEGORY" val="diagram"/>
  <p:tag name="KSO_WM_TEMPLATE_INDEX" val="2023486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5_1*l_h_f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5_1*l_h_i*1_2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5_1*l_h_i*1_2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5_1*l_h_i*1_2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5_1*l_h_i*1_2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5_1*l_h_i*1_2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5_1*l_h_i*1_2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5_1*l_h_i*1_2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65_1*l_h_i*1_2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65_1*l_h_a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5_1*l_h_i*1_2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5_1*l_h_i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5_1*l_h_f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5_1*l_h_i*1_1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5_1*l_h_i*1_1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5_1*l_h_i*1_1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5_1*l_h_i*1_1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5_1*l_h_i*1_1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5_1*l_h_i*1_1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5_1*l_h_i*1_1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5"/>
  <p:tag name="KSO_WM_UNIT_ID" val="diagram20234865_1*l_h_i*1_1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65_1*l_h_a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5_1*l_h_i*1_1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5_1*l_h_i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865_1*l_h_f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865_1*l_h_i*1_3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865_1*l_h_i*1_3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865_1*l_h_i*1_3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7"/>
  <p:tag name="KSO_WM_UNIT_ID" val="diagram20234865_1*l_h_i*1_3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0"/>
  <p:tag name="KSO_WM_UNIT_ID" val="diagram20234865_1*l_h_i*1_3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9"/>
  <p:tag name="KSO_WM_UNIT_ID" val="diagram20234865_1*l_h_i*1_3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8"/>
  <p:tag name="KSO_WM_UNIT_ID" val="diagram20234865_1*l_h_i*1_3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5"/>
  <p:tag name="KSO_WM_UNIT_ID" val="diagram20234865_1*l_h_i*1_3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65_1*l_h_a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6"/>
  <p:tag name="KSO_WM_UNIT_ID" val="diagram20234865_1*l_h_i*1_3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865_1*l_h_i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16.xml><?xml version="1.0" encoding="utf-8"?>
<p:tagLst xmlns:p="http://schemas.openxmlformats.org/presentationml/2006/main">
  <p:tag name="KSO_WM_SLIDE_ID" val="diagram2023486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865"/>
  <p:tag name="KSO_WM_SLIDE_TYPE" val="text"/>
  <p:tag name="KSO_WM_SLIDE_SUBTYPE" val="diag"/>
  <p:tag name="KSO_WM_SLIDE_SIZE" val="893.7*347.45"/>
  <p:tag name="KSO_WM_SLIDE_POSITION" val="34.65*144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5_1*a*1"/>
  <p:tag name="KSO_WM_TEMPLATE_CATEGORY" val="diagram"/>
  <p:tag name="KSO_WM_TEMPLATE_INDEX" val="2023486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5_1*l_h_f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5_1*l_h_i*1_2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5_1*l_h_i*1_2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5_1*l_h_i*1_2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5_1*l_h_i*1_2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5_1*l_h_i*1_2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5_1*l_h_i*1_2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5_1*l_h_i*1_2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65_1*l_h_i*1_2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65_1*l_h_a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5_1*l_h_i*1_2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5_1*l_h_i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5_1*l_h_f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5_1*l_h_i*1_1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5_1*l_h_i*1_1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5_1*l_h_i*1_1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5_1*l_h_i*1_1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5_1*l_h_i*1_1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5_1*l_h_i*1_1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5_1*l_h_i*1_1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5"/>
  <p:tag name="KSO_WM_UNIT_ID" val="diagram20234865_1*l_h_i*1_1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65_1*l_h_a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5_1*l_h_i*1_1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5_1*l_h_i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865_1*l_h_f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865_1*l_h_i*1_3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865_1*l_h_i*1_3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865_1*l_h_i*1_3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7"/>
  <p:tag name="KSO_WM_UNIT_ID" val="diagram20234865_1*l_h_i*1_3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0"/>
  <p:tag name="KSO_WM_UNIT_ID" val="diagram20234865_1*l_h_i*1_3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9"/>
  <p:tag name="KSO_WM_UNIT_ID" val="diagram20234865_1*l_h_i*1_3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8"/>
  <p:tag name="KSO_WM_UNIT_ID" val="diagram20234865_1*l_h_i*1_3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5"/>
  <p:tag name="KSO_WM_UNIT_ID" val="diagram20234865_1*l_h_i*1_3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65_1*l_h_a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6"/>
  <p:tag name="KSO_WM_UNIT_ID" val="diagram20234865_1*l_h_i*1_3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865_1*l_h_i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54.xml><?xml version="1.0" encoding="utf-8"?>
<p:tagLst xmlns:p="http://schemas.openxmlformats.org/presentationml/2006/main">
  <p:tag name="KSO_WM_SLIDE_ID" val="diagram2023486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865"/>
  <p:tag name="KSO_WM_SLIDE_TYPE" val="text"/>
  <p:tag name="KSO_WM_SLIDE_SUBTYPE" val="diag"/>
  <p:tag name="KSO_WM_SLIDE_SIZE" val="893.7*347.45"/>
  <p:tag name="KSO_WM_SLIDE_POSITION" val="34.65*144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5_1*a*1"/>
  <p:tag name="KSO_WM_TEMPLATE_CATEGORY" val="diagram"/>
  <p:tag name="KSO_WM_TEMPLATE_INDEX" val="2023486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256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5_1*l_h_f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5_1*l_h_i*1_2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5_1*l_h_i*1_2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5_1*l_h_i*1_2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5_1*l_h_i*1_2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5_1*l_h_i*1_2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5_1*l_h_i*1_2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5_1*l_h_i*1_2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65_1*l_h_i*1_2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65_1*l_h_a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5_1*l_h_i*1_2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5_1*l_h_i*1_2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6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5_1*l_h_f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5_1*l_h_i*1_1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5_1*l_h_i*1_1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5_1*l_h_i*1_1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5_1*l_h_i*1_1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5_1*l_h_i*1_1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5_1*l_h_i*1_1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5_1*l_h_i*1_1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5"/>
  <p:tag name="KSO_WM_UNIT_ID" val="diagram20234865_1*l_h_i*1_1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65_1*l_h_a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5_1*l_h_i*1_1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5_1*l_h_i*1_1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865_1*l_h_f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简明扼要地阐述您的观点。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865_1*l_h_i*1_3_2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865_1*l_h_i*1_3_3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865_1*l_h_i*1_3_4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7"/>
  <p:tag name="KSO_WM_UNIT_ID" val="diagram20234865_1*l_h_i*1_3_7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0"/>
  <p:tag name="KSO_WM_UNIT_ID" val="diagram20234865_1*l_h_i*1_3_10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brightness&quot;:0,&quot;colorType&quot;:1,&quot;foreColorIndex&quot;:5,&quot;transparency&quot;:0.8999999761581421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9"/>
  <p:tag name="KSO_WM_UNIT_ID" val="diagram20234865_1*l_h_i*1_3_9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8"/>
  <p:tag name="KSO_WM_UNIT_ID" val="diagram20234865_1*l_h_i*1_3_8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5"/>
  <p:tag name="KSO_WM_UNIT_ID" val="diagram20234865_1*l_h_i*1_3_5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8999999761581421},{&quot;brightness&quot;:0,&quot;colorType&quot;:2,&quot;pos&quot;:0.5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65_1*l_h_a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UNIT_LINE_FORE_SCHEMECOLOR_INDEX" val="5"/>
  <p:tag name="KSO_WM_UNIT_TEXT_FILL_FORE_SCHEMECOLOR_INDEX" val="3"/>
  <p:tag name="KSO_WM_UNIT_TEXT_FILL_TYPE" val="3"/>
  <p:tag name="KSO_WM_UNIT_PRESET_TEXT" val="添加标题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6"/>
  <p:tag name="KSO_WM_UNIT_ID" val="diagram20234865_1*l_h_i*1_3_6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865_1*l_h_i*1_3_1"/>
  <p:tag name="KSO_WM_TEMPLATE_CATEGORY" val="diagram"/>
  <p:tag name="KSO_WM_TEMPLATE_INDEX" val="202348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3"/>
  <p:tag name="KSO_WM_DIAGRAM_MIN_ITEMCNT" val="3"/>
  <p:tag name="KSO_WM_DIAGRAM_VIRTUALLY_FRAME" val="{&quot;height&quot;:412.3500122070312,&quot;left&quot;:57.05,&quot;top&quot;:79.89999389648438,&quot;width&quot;:852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92.xml><?xml version="1.0" encoding="utf-8"?>
<p:tagLst xmlns:p="http://schemas.openxmlformats.org/presentationml/2006/main">
  <p:tag name="KSO_WM_SLIDE_ID" val="diagram2023486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865"/>
  <p:tag name="KSO_WM_SLIDE_TYPE" val="text"/>
  <p:tag name="KSO_WM_SLIDE_SUBTYPE" val="diag"/>
  <p:tag name="KSO_WM_SLIDE_SIZE" val="893.7*347.45"/>
  <p:tag name="KSO_WM_SLIDE_POSITION" val="34.65*144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3.xml><?xml version="1.0" encoding="utf-8"?>
<p:tagLst xmlns:p="http://schemas.openxmlformats.org/presentationml/2006/main">
  <p:tag name="KSO_WM_UNIT_VALUE" val="649*30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09_1*d*1"/>
  <p:tag name="KSO_WM_TEMPLATE_CATEGORY" val="custom"/>
  <p:tag name="KSO_WM_TEMPLATE_INDEX" val="20234809"/>
  <p:tag name="KSO_WM_UNIT_LAYERLEVEL" val="1"/>
  <p:tag name="KSO_WM_TAG_VERSION" val="3.0"/>
  <p:tag name="KSO_WM_BEAUTIFY_FLAG" val="#wm#"/>
  <p:tag name="KSO_WM_UNIT_PICTURE_SUBTYPE" val="b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4809"/>
  <p:tag name="KSO_WM_UNIT_ID" val="custom20234809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09_1*i*1"/>
  <p:tag name="KSO_WM_TEMPLATE_CATEGORY" val="custom"/>
  <p:tag name="KSO_WM_TEMPLATE_INDEX" val="20234809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09_1*i*2"/>
  <p:tag name="KSO_WM_TEMPLATE_CATEGORY" val="custom"/>
  <p:tag name="KSO_WM_TEMPLATE_INDEX" val="20234809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82_2*l_h_f*1_1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82_2*l_h_a*1_1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82_2*l_h_a*1_2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82_2*l_h_f*1_3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82_2*l_h_a*1_3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82_2*l_h_f*1_3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864.95*130.65"/>
  <p:tag name="KSO_WM_SLIDE_POSITION" val="48*363.8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4809"/>
  <p:tag name="KSO_WM_SLIDE_ID" val="custom20234809_1"/>
  <p:tag name="KSO_WM_SLIDE_ITEM_CNT" val="3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82_2*l_h_a*1_1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82_2*l_h_a*1_3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  <p:tag name="resource_record_key" val="{&quot;29&quot;:[50000088,50000038],&quot;65&quot;:[20230248]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4_1*a*1"/>
  <p:tag name="KSO_WM_TEMPLATE_CATEGORY" val="diagram"/>
  <p:tag name="KSO_WM_TEMPLATE_INDEX" val="20234864"/>
  <p:tag name="KSO_WM_UNIT_LAYERLEVEL" val="1"/>
  <p:tag name="KSO_WM_TAG_VERSION" val="3.0"/>
  <p:tag name="KSO_WM_BEAUTIFY_FLAG" val="#wm#"/>
  <p:tag name="KSO_WM_DIAGRAM_GROUP_CODE" val="n1-1"/>
  <p:tag name="KSO_WM_UNIT_PRESET_TEXT" val="单击此处添加标题"/>
  <p:tag name="KSO_WM_UNIT_TEXT_TYPE" val="1"/>
</p:tagLst>
</file>

<file path=ppt/tags/tag3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0"/>
  <p:tag name="KSO_WM_UNIT_ID" val="diagram20234864_1*n_h_i*1_1_10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UNIT_FILL_TYPE" val="3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gradient&quot;:[{&quot;brightness&quot;:0,&quot;colorType&quot;:1,&quot;foreColorIndex&quot;:5,&quot;pos&quot;:0.550000011920929,&quot;transparency&quot;:1},{&quot;brightness&quot;:-0.25,&quot;colorType&quot;:1,&quot;foreColorIndex&quot;:5,&quot;pos&quot;:1,&quot;transparency&quot;:0.3300000131130218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4864_1*n_h_i*1_1_5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7"/>
  <p:tag name="KSO_WM_UNIT_ID" val="diagram20234864_1*n_h_i*1_1_7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234864_1*n_h_h_i*1_2_4_4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},{&quot;brightness&quot;:0,&quot;colorType&quot;:1,&quot;foreColorIndex&quot;:5,&quot;pos&quot;:0.25999999046325684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20234864_1*n_h_h_i*1_2_2_4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},{&quot;brightness&quot;:0,&quot;colorType&quot;:1,&quot;foreColorIndex&quot;:5,&quot;pos&quot;:0.25999999046325684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2"/>
  <p:tag name="KSO_WM_UNIT_ID" val="diagram20234864_1*n_h_i*1_1_12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1,&quot;transparency&quot;:0.30000001192092896},{&quot;brightness&quot;:0,&quot;colorType&quot;:1,&quot;foreColorIndex&quot;:5,&quot;pos&quot;:0.23999999463558197,&quot;transparency&quot;:1},{&quot;brightness&quot;:0,&quot;colorType&quot;:1,&quot;foreColorIndex&quot;:5,&quot;pos&quot;:0.7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1"/>
  <p:tag name="KSO_WM_UNIT_ID" val="diagram20234864_1*n_h_i*1_1_11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1,&quot;transparency&quot;:0.30000001192092896},{&quot;brightness&quot;:0,&quot;colorType&quot;:1,&quot;foreColorIndex&quot;:5,&quot;pos&quot;:0.23999999463558197,&quot;transparency&quot;:1},{&quot;brightness&quot;:0,&quot;colorType&quot;:1,&quot;foreColorIndex&quot;:5,&quot;pos&quot;:0.7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6"/>
  <p:tag name="KSO_WM_UNIT_ID" val="diagram20234864_1*n_h_i*1_1_6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UNIT_FILL_TYPE" val="3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gradient&quot;:[{&quot;brightness&quot;:0,&quot;colorType&quot;:1,&quot;foreColorIndex&quot;:5,&quot;pos&quot;:0.41999998688697815,&quot;transparency&quot;:1},{&quot;brightness&quot;:0,&quot;colorType&quot;:1,&quot;foreColorIndex&quot;:5,&quot;pos&quot;:0.8700000047683716,&quot;transparency&quot;:0.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34864_1*n_h_h_i*1_2_2_3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4864_1*n_h_h_i*1_2_2_2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4864_1*n_h_h_i*1_2_2_1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3"/>
  <p:tag name="KSO_WM_UNIT_ID" val="diagram20234864_1*n_h_h_i*1_2_4_3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234864_1*n_h_h_i*1_2_4_2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34864_1*n_h_h_i*1_2_4_1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8"/>
  <p:tag name="KSO_WM_UNIT_ID" val="diagram20234864_1*n_h_i*1_1_8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9"/>
  <p:tag name="KSO_WM_UNIT_ID" val="diagram20234864_1*n_h_i*1_1_9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34864_1*n_h_h_i*1_2_3_3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4864_1*n_h_h_i*1_2_3_2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4864_1*n_h_h_i*1_2_3_1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4864_1*n_h_h_i*1_2_1_3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4864_1*n_h_h_i*1_2_1_2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4864_1*n_h_h_i*1_2_1_1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20234864_1*n_h_h_i*1_2_1_4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},{&quot;brightness&quot;:0,&quot;colorType&quot;:1,&quot;foreColorIndex&quot;:5,&quot;pos&quot;:0.25999999046325684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4864_1*n_h_h_a*1_2_1_1"/>
  <p:tag name="KSO_WM_TEMPLATE_CATEGORY" val="diagram"/>
  <p:tag name="KSO_WM_TEMPLATE_INDEX" val="20234864"/>
  <p:tag name="KSO_WM_UNIT_LAYERLEVEL" val="1_1_1_1"/>
  <p:tag name="KSO_WM_TAG_VERSION" val="3.0"/>
  <p:tag name="KSO_WM_UNIT_VALUE" val="16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3"/>
  <p:tag name="KSO_WM_UNIT_TEXT_FILL_TYPE" val="3"/>
  <p:tag name="KSO_WM_UNIT_TEXT_TYPE" val="1"/>
</p:tagLst>
</file>

<file path=ppt/tags/tag3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4864_1*n_h_h_f*1_2_1_1"/>
  <p:tag name="KSO_WM_TEMPLATE_CATEGORY" val="diagram"/>
  <p:tag name="KSO_WM_TEMPLATE_INDEX" val="20234864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4864_1*n_h_h_a*1_2_2_1"/>
  <p:tag name="KSO_WM_TEMPLATE_CATEGORY" val="diagram"/>
  <p:tag name="KSO_WM_TEMPLATE_INDEX" val="20234864"/>
  <p:tag name="KSO_WM_UNIT_LAYERLEVEL" val="1_1_1_1"/>
  <p:tag name="KSO_WM_TAG_VERSION" val="3.0"/>
  <p:tag name="KSO_WM_UNIT_VALUE" val="16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3"/>
  <p:tag name="KSO_WM_UNIT_TEXT_FILL_TYPE" val="3"/>
  <p:tag name="KSO_WM_UNIT_TEXT_TYPE" val="1"/>
</p:tagLst>
</file>

<file path=ppt/tags/tag3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4864_1*n_h_h_f*1_2_2_1"/>
  <p:tag name="KSO_WM_TEMPLATE_CATEGORY" val="diagram"/>
  <p:tag name="KSO_WM_TEMPLATE_INDEX" val="20234864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4"/>
  <p:tag name="KSO_WM_UNIT_ID" val="diagram20234864_1*n_h_h_i*1_2_3_4"/>
  <p:tag name="KSO_WM_TEMPLATE_CATEGORY" val="diagram"/>
  <p:tag name="KSO_WM_TEMPLATE_INDEX" val="20234864"/>
  <p:tag name="KSO_WM_UNIT_LAYERLEVEL" val="1_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},{&quot;brightness&quot;:0,&quot;colorType&quot;:1,&quot;foreColorIndex&quot;:5,&quot;pos&quot;:0.25999999046325684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34864_1*n_h_h_a*1_2_3_1"/>
  <p:tag name="KSO_WM_TEMPLATE_CATEGORY" val="diagram"/>
  <p:tag name="KSO_WM_TEMPLATE_INDEX" val="20234864"/>
  <p:tag name="KSO_WM_UNIT_LAYERLEVEL" val="1_1_1_1"/>
  <p:tag name="KSO_WM_TAG_VERSION" val="3.0"/>
  <p:tag name="KSO_WM_UNIT_VALUE" val="16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3"/>
  <p:tag name="KSO_WM_UNIT_TEXT_FILL_TYPE" val="3"/>
  <p:tag name="KSO_WM_UNIT_TEXT_TYPE" val="1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4864_1*n_h_h_f*1_2_3_1"/>
  <p:tag name="KSO_WM_TEMPLATE_CATEGORY" val="diagram"/>
  <p:tag name="KSO_WM_TEMPLATE_INDEX" val="20234864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234864_1*n_h_h_a*1_2_4_1"/>
  <p:tag name="KSO_WM_TEMPLATE_CATEGORY" val="diagram"/>
  <p:tag name="KSO_WM_TEMPLATE_INDEX" val="20234864"/>
  <p:tag name="KSO_WM_UNIT_LAYERLEVEL" val="1_1_1_1"/>
  <p:tag name="KSO_WM_TAG_VERSION" val="3.0"/>
  <p:tag name="KSO_WM_UNIT_VALUE" val="16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3"/>
  <p:tag name="KSO_WM_UNIT_TEXT_FILL_TYPE" val="3"/>
  <p:tag name="KSO_WM_UNIT_TEXT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4864_1*n_h_h_f*1_2_4_1"/>
  <p:tag name="KSO_WM_TEMPLATE_CATEGORY" val="diagram"/>
  <p:tag name="KSO_WM_TEMPLATE_INDEX" val="20234864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4864_1*n_h_a*1_1_1"/>
  <p:tag name="KSO_WM_TEMPLATE_CATEGORY" val="diagram"/>
  <p:tag name="KSO_WM_TEMPLATE_INDEX" val="20234864"/>
  <p:tag name="KSO_WM_UNIT_LAYERLEVEL" val="1_1_1"/>
  <p:tag name="KSO_WM_TAG_VERSION" val="3.0"/>
  <p:tag name="KSO_WM_BEAUTIFY_FLAG" val="#wm#"/>
  <p:tag name="KSO_WM_UNIT_PRESET_TEXT" val="单击此处添加标题"/>
  <p:tag name="KSO_WM_UNIT_FILL_TYPE" val="3"/>
  <p:tag name="KSO_WM_UNIT_TEXT_FILL_FORE_SCHEMECOLOR_INDEX" val="3"/>
  <p:tag name="KSO_WM_UNIT_TEXT_FILL_TYPE" val="3"/>
  <p:tag name="KSO_WM_DIAGRAM_MAX_ITEMCNT" val="4"/>
  <p:tag name="KSO_WM_DIAGRAM_MIN_ITEMCNT" val="4"/>
  <p:tag name="KSO_WM_DIAGRAM_VIRTUALLY_FRAME" val="{&quot;height&quot;:412.35,&quot;left&quot;:59.7,&quot;top&quot;:108.8,&quot;width&quot;:834.9}"/>
  <p:tag name="KSO_WM_DIAGRAM_COLOR_MATCH_VALUE" val="{&quot;shape&quot;:{&quot;fill&quot;:{&quot;gradient&quot;:[{&quot;brightness&quot;:0,&quot;colorType&quot;:1,&quot;foreColorIndex&quot;:5,&quot;pos&quot;:0.5699999928474426,&quot;transparency&quot;:1},{&quot;brightness&quot;:0,&quot;colorType&quot;:1,&quot;foreColorIndex&quot;:5,&quot;pos&quot;:0.8700000047683716,&quot;transparency&quot;:0.5}],&quot;type&quot;:3},&quot;glow&quot;:{&quot;colorType&quot;:0},&quot;line&quot;:{&quot;gradient&quot;:[{&quot;brightness&quot;:0,&quot;colorType&quot;:1,&quot;foreColorIndex&quot;:5,&quot;pos&quot;:0,&quot;transparency&quot;:0.5},{&quot;brightness&quot;:0,&quot;colorType&quot;:1,&quot;foreColorIndex&quot;:5,&quot;pos&quot;:0.5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342.xml><?xml version="1.0" encoding="utf-8"?>
<p:tagLst xmlns:p="http://schemas.openxmlformats.org/presentationml/2006/main">
  <p:tag name="KSO_WM_SLIDE_ID" val="diagram20234864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4864"/>
  <p:tag name="KSO_WM_SLIDE_TYPE" val="text"/>
  <p:tag name="KSO_WM_SLIDE_SUBTYPE" val="diag"/>
  <p:tag name="KSO_WM_SLIDE_SIZE" val="829.6*368"/>
  <p:tag name="KSO_WM_SLIDE_POSITION" val="65*126.25"/>
  <p:tag name="KSO_WM_SLIDE_LAYOUT" val="a_n"/>
  <p:tag name="KSO_WM_SLIDE_LAYOUT_CNT" val="1_1"/>
  <p:tag name="KSO_WM_SPECIAL_SOURCE" val="bdnull"/>
  <p:tag name="KSO_WM_DIAGRAM_GROUP_CODE" val="n1-1"/>
  <p:tag name="KSO_WM_SLIDE_DIAGTYPE" val="n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9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34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1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345.xml><?xml version="1.0" encoding="utf-8"?>
<p:tagLst xmlns:p="http://schemas.openxmlformats.org/presentationml/2006/main">
  <p:tag name="KSO_WM_SLIDE_ID" val="custom2023024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8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49.35&quot;,&quot;top&quot;:&quot;126&quot;,&quot;width&quot;:&quot;588.05&quot;,&quot;height&quot;:&quot;264.5&quot;}"/>
</p:tagLst>
</file>

<file path=ppt/tags/tag346.xml><?xml version="1.0" encoding="utf-8"?>
<p:tagLst xmlns:p="http://schemas.openxmlformats.org/presentationml/2006/main">
  <p:tag name="resource_record_key" val="{&quot;29&quot;:[50000088,50000038],&quot;65&quot;:[20230248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57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48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48"/>
</p:tagLst>
</file>

<file path=ppt/tags/tag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48"/>
  <p:tag name="KSO_WM_SPECIAL_SOURCE" val="bdnull"/>
  <p:tag name="KSO_WM_TEMPLATE_THUMBS_INDEX" val="1、9"/>
</p:tagLst>
</file>

<file path=ppt/tags/tag6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1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48_1*b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副标题"/>
  <p:tag name="KSO_WM_UNIT_TEXT_TYPE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1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标题"/>
  <p:tag name="KSO_WM_UNIT_TEXT_TYPE" val="1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48_1*b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副标题"/>
  <p:tag name="KSO_WM_UNIT_TEXT_TYPE" val="1"/>
</p:tagLst>
</file>

<file path=ppt/tags/tag74.xml><?xml version="1.0" encoding="utf-8"?>
<p:tagLst xmlns:p="http://schemas.openxmlformats.org/presentationml/2006/main">
  <p:tag name="KSO_WM_SLIDE_ID" val="custom2023024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48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349.35&quot;,&quot;top&quot;:&quot;126&quot;,&quot;width&quot;:&quot;588.05&quot;,&quot;height&quot;:&quot;264.5&quot;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26_2*a*1"/>
  <p:tag name="KSO_WM_TEMPLATE_CATEGORY" val="diagram"/>
  <p:tag name="KSO_WM_TEMPLATE_INDEX" val="20234826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4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826_2*l_h_a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26_2*l_h_a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26_2*l_h_a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波形">
  <a:themeElements>
    <a:clrScheme name="自定义 5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04A8A4"/>
      </a:accent1>
      <a:accent2>
        <a:srgbClr val="05E0DB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F2F2F2"/>
      </a:hlink>
      <a:folHlink>
        <a:srgbClr val="D9D9D9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4448</Words>
  <Application>WPS 演示</Application>
  <PresentationFormat>宽屏</PresentationFormat>
  <Paragraphs>326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8" baseType="lpstr">
      <vt:lpstr>Arial</vt:lpstr>
      <vt:lpstr>宋体</vt:lpstr>
      <vt:lpstr>Wingdings</vt:lpstr>
      <vt:lpstr>MiSans Normal</vt:lpstr>
      <vt:lpstr>Wingdings</vt:lpstr>
      <vt:lpstr>MiSans Heavy</vt:lpstr>
      <vt:lpstr>黑体</vt:lpstr>
      <vt:lpstr>汉仪刚艺体-85W</vt:lpstr>
      <vt:lpstr>思源黑体 CN Normal</vt:lpstr>
      <vt:lpstr>汉仪文黑-55简</vt:lpstr>
      <vt:lpstr>华文新魏</vt:lpstr>
      <vt:lpstr>Segoe Print</vt:lpstr>
      <vt:lpstr>微软雅黑</vt:lpstr>
      <vt:lpstr>Arial Unicode MS</vt:lpstr>
      <vt:lpstr>Candara</vt:lpstr>
      <vt:lpstr>华文楷体</vt:lpstr>
      <vt:lpstr>Calibri</vt:lpstr>
      <vt:lpstr>思源黑体 CN Normal</vt:lpstr>
      <vt:lpstr>汉仪刚艺体-85W</vt:lpstr>
      <vt:lpstr>汉仪文黑-55简</vt:lpstr>
      <vt:lpstr>Cambria</vt:lpstr>
      <vt:lpstr>Calibri Light</vt:lpstr>
      <vt:lpstr>??</vt:lpstr>
      <vt:lpstr>文道潮黑体</vt:lpstr>
      <vt:lpstr>波形</vt:lpstr>
      <vt:lpstr>OSS-Matcher：开源贡献智能匹配助手</vt:lpstr>
      <vt:lpstr>单击此处添加标题</vt:lpstr>
      <vt:lpstr>单击此处添加标题</vt:lpstr>
      <vt:lpstr>单击此处添加标题</vt:lpstr>
      <vt:lpstr>单击此处添加标题</vt:lpstr>
      <vt:lpstr>核心技术栈</vt:lpstr>
      <vt:lpstr>单击此处添加标题</vt:lpstr>
      <vt:lpstr>模块设计详解</vt:lpstr>
      <vt:lpstr>模块设计详解</vt:lpstr>
      <vt:lpstr>单击此处添加标题</vt:lpstr>
      <vt:lpstr>PowerPoint 演示文稿</vt:lpstr>
      <vt:lpstr>单击此处添加标题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苂月</cp:lastModifiedBy>
  <cp:revision>11</cp:revision>
  <dcterms:created xsi:type="dcterms:W3CDTF">2025-12-25T11:35:00Z</dcterms:created>
  <dcterms:modified xsi:type="dcterms:W3CDTF">2025-12-29T11:41:58Z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05AF6D732A87430EA320DAAE5C4F13A9_11</vt:lpwstr>
  </property>
</Properties>
</file>